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80" r:id="rId4"/>
    <p:sldId id="259" r:id="rId5"/>
    <p:sldId id="291" r:id="rId6"/>
    <p:sldId id="282" r:id="rId7"/>
    <p:sldId id="260" r:id="rId8"/>
    <p:sldId id="292" r:id="rId9"/>
    <p:sldId id="294" r:id="rId10"/>
    <p:sldId id="293" r:id="rId11"/>
    <p:sldId id="295" r:id="rId12"/>
    <p:sldId id="296" r:id="rId13"/>
    <p:sldId id="268" r:id="rId14"/>
    <p:sldId id="297" r:id="rId15"/>
    <p:sldId id="264" r:id="rId16"/>
    <p:sldId id="281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270" r:id="rId25"/>
  </p:sldIdLst>
  <p:sldSz cx="9906000" cy="6858000" type="A4"/>
  <p:notesSz cx="6797675" cy="9926638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28">
          <p15:clr>
            <a:srgbClr val="A4A3A4"/>
          </p15:clr>
        </p15:guide>
        <p15:guide id="2" orient="horz" pos="1448">
          <p15:clr>
            <a:srgbClr val="A4A3A4"/>
          </p15:clr>
        </p15:guide>
        <p15:guide id="3" orient="horz" pos="2367">
          <p15:clr>
            <a:srgbClr val="A4A3A4"/>
          </p15:clr>
        </p15:guide>
        <p15:guide id="4" orient="horz" pos="986">
          <p15:clr>
            <a:srgbClr val="A4A3A4"/>
          </p15:clr>
        </p15:guide>
        <p15:guide id="5" orient="horz" pos="1787">
          <p15:clr>
            <a:srgbClr val="A4A3A4"/>
          </p15:clr>
        </p15:guide>
        <p15:guide id="6" pos="2073">
          <p15:clr>
            <a:srgbClr val="A4A3A4"/>
          </p15:clr>
        </p15:guide>
        <p15:guide id="7" pos="41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orient="horz" pos="1448">
          <p15:clr>
            <a:srgbClr val="A4A3A4"/>
          </p15:clr>
        </p15:guide>
        <p15:guide id="3" pos="2073">
          <p15:clr>
            <a:srgbClr val="A4A3A4"/>
          </p15:clr>
        </p15:guide>
        <p15:guide id="4" pos="4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A19AC023-856A-467E-8526-3A3E5D2CDECB}" styleName="Normal Style 2 - Accent 3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>
              <a:shade val="50000"/>
              <a:satMod val="23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B033D36-B2B1-419C-8016-95A1E78911F4}" styleName="Table_0">
    <a:wholeTbl>
      <a:tcTxStyle b="off" i="off">
        <a:font>
          <a:latin typeface="굴림"/>
          <a:ea typeface="굴림"/>
          <a:cs typeface="굴림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F8FCFC"/>
          </a:solidFill>
        </a:fill>
      </a:tcStyle>
    </a:wholeTbl>
    <a:band1H>
      <a:tcTxStyle/>
      <a:tcStyle>
        <a:tcBdr/>
        <a:fill>
          <a:solidFill>
            <a:srgbClr val="F1F8F9"/>
          </a:solidFill>
        </a:fill>
      </a:tcStyle>
    </a:band1H>
    <a:band1V>
      <a:tcTxStyle/>
      <a:tcStyle>
        <a:tcBdr/>
        <a:fill>
          <a:solidFill>
            <a:srgbClr val="F1F8F9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>
              <a:solidFill>
                <a:schemeClr val="dk1"/>
              </a:solidFill>
              <a:prstDash val="solid"/>
              <a:round/>
            </a:ln>
          </a:top>
        </a:tcBdr>
        <a:fill>
          <a:solidFill>
            <a:srgbClr val="F8FCFC"/>
          </a:solidFill>
        </a:fill>
      </a:tcStyle>
    </a:lastRow>
    <a:firstRow>
      <a:tcTxStyle b="on" i="off">
        <a:font>
          <a:latin typeface="굴림"/>
          <a:ea typeface="굴림"/>
          <a:cs typeface="굴림"/>
        </a:font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B5AC75-323D-4BF5-8D33-902B30104892}" styleName="Normal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3"/>
              </a:solidFill>
            </a:ln>
          </a:left>
          <a:right>
            <a:ln w="40000" cmpd="sng">
              <a:solidFill>
                <a:schemeClr val="accent3"/>
              </a:solidFill>
            </a:ln>
          </a:right>
          <a:top>
            <a:ln w="40000" cmpd="sng">
              <a:solidFill>
                <a:schemeClr val="accent3"/>
              </a:solidFill>
            </a:ln>
          </a:top>
          <a:bottom>
            <a:ln w="400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3">
          <a:shade val="80000"/>
        </a:schemeClr>
      </a:tcTxStyle>
      <a:tcStyle>
        <a:tcBdr>
          <a:bottom>
            <a:ln w="35400" cmpd="sng">
              <a:solidFill>
                <a:schemeClr val="accent3">
                  <a:shade val="80000"/>
                </a:schemeClr>
              </a:solidFill>
            </a:ln>
          </a:bottom>
        </a:tcBdr>
        <a:fill>
          <a:solidFill>
            <a:schemeClr val="accent3">
              <a:tint val="20000"/>
            </a:schemeClr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2EA1FB-0CFC-4A56-AEC5-BAC51FA1AD34}" styleName="Normal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4"/>
              </a:solidFill>
            </a:ln>
          </a:left>
          <a:right>
            <a:ln w="40000" cmpd="sng">
              <a:solidFill>
                <a:schemeClr val="accent4"/>
              </a:solidFill>
            </a:ln>
          </a:right>
          <a:top>
            <a:ln w="40000" cmpd="sng">
              <a:solidFill>
                <a:schemeClr val="accent4"/>
              </a:solidFill>
            </a:ln>
          </a:top>
          <a:bottom>
            <a:ln w="400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4">
          <a:shade val="80000"/>
        </a:schemeClr>
      </a:tcTxStyle>
      <a:tcStyle>
        <a:tcBdr>
          <a:bottom>
            <a:ln w="35400" cmpd="sng">
              <a:solidFill>
                <a:schemeClr val="accent4">
                  <a:shade val="80000"/>
                </a:schemeClr>
              </a:solidFill>
            </a:ln>
          </a:bottom>
        </a:tcBdr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9173" autoAdjust="0"/>
  </p:normalViewPr>
  <p:slideViewPr>
    <p:cSldViewPr snapToGrid="0" snapToObjects="1">
      <p:cViewPr varScale="1">
        <p:scale>
          <a:sx n="99" d="100"/>
          <a:sy n="99" d="100"/>
        </p:scale>
        <p:origin x="1986" y="84"/>
      </p:cViewPr>
      <p:guideLst>
        <p:guide orient="horz" pos="2928"/>
        <p:guide orient="horz" pos="1448"/>
        <p:guide orient="horz" pos="2367"/>
        <p:guide orient="horz" pos="986"/>
        <p:guide orient="horz" pos="1787"/>
        <p:guide pos="2073"/>
        <p:guide pos="418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5178" y="90"/>
      </p:cViewPr>
      <p:guideLst>
        <p:guide orient="horz" pos="2928"/>
        <p:guide orient="horz" pos="1448"/>
        <p:guide pos="2073"/>
        <p:guide pos="418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7AD895E-AFB4-4EBC-9AF9-67C5D1C64818}" type="datetime1">
              <a:rPr lang="ko-KR" altLang="en-US">
                <a:latin typeface="맑은 고딕"/>
                <a:ea typeface="맑은 고딕"/>
              </a:rPr>
              <a:pPr lvl="0">
                <a:defRPr lang="ko-KR" altLang="en-US"/>
              </a:pPr>
              <a:t>2019-09-22</a:t>
            </a:fld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AEDC98A-070B-4161-AFF6-E1E7F9EDE784}" type="slidenum">
              <a:rPr lang="ko-KR" altLang="en-US">
                <a:latin typeface="맑은 고딕"/>
                <a:ea typeface="맑은 고딕"/>
              </a:rPr>
              <a:pPr lvl="0">
                <a:defRPr lang="ko-KR" altLang="en-US"/>
              </a:pPr>
              <a:t>‹#›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6400" cy="496808"/>
          </a:xfrm>
          <a:prstGeom prst="rect">
            <a:avLst/>
          </a:prstGeom>
          <a:noFill/>
          <a:ln>
            <a:noFill/>
          </a:ln>
        </p:spPr>
        <p:txBody>
          <a:bodyPr lIns="92467" tIns="92467" rIns="92467" bIns="92467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맑은 고딕"/>
                <a:ea typeface="맑은 고딕"/>
              </a:defRPr>
            </a:lvl1pPr>
            <a:lvl2pPr marL="462412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248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87236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4964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31206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74472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368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99297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49689" y="0"/>
            <a:ext cx="2946400" cy="496808"/>
          </a:xfrm>
          <a:prstGeom prst="rect">
            <a:avLst/>
          </a:prstGeom>
          <a:noFill/>
          <a:ln>
            <a:noFill/>
          </a:ln>
        </p:spPr>
        <p:txBody>
          <a:bodyPr lIns="92467" tIns="92467" rIns="92467" bIns="92467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맑은 고딕"/>
                <a:ea typeface="맑은 고딕"/>
              </a:defRPr>
            </a:lvl1pPr>
            <a:lvl2pPr marL="462412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248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87236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4964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31206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74472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368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99297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Shape 4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79450" y="4715709"/>
            <a:ext cx="5438773" cy="4466511"/>
          </a:xfrm>
          <a:prstGeom prst="rect">
            <a:avLst/>
          </a:prstGeom>
          <a:noFill/>
          <a:ln>
            <a:noFill/>
          </a:ln>
        </p:spPr>
        <p:txBody>
          <a:bodyPr lIns="92467" tIns="92467" rIns="92467" bIns="92467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9428241"/>
            <a:ext cx="2946400" cy="496808"/>
          </a:xfrm>
          <a:prstGeom prst="rect">
            <a:avLst/>
          </a:prstGeom>
          <a:noFill/>
          <a:ln>
            <a:noFill/>
          </a:ln>
        </p:spPr>
        <p:txBody>
          <a:bodyPr lIns="92467" tIns="92467" rIns="92467" bIns="92467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맑은 고딕"/>
                <a:ea typeface="맑은 고딕"/>
              </a:defRPr>
            </a:lvl1pPr>
            <a:lvl2pPr marL="462412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24824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87236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49648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31206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74472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36885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99297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49689" y="9428241"/>
            <a:ext cx="2946400" cy="496808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맑은 고딕"/>
                <a:ea typeface="맑은 고딕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defRPr lang="ko-KR" altLang="en-US"/>
            </a:pPr>
            <a:fld id="{00000000-1234-1234-1234-123412341234}" type="slidenum">
              <a:rPr lang="en-US" altLang="en-US"/>
              <a:pPr>
                <a:buClr>
                  <a:schemeClr val="dk1"/>
                </a:buClr>
                <a:buSzPct val="25000"/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9450" y="4715709"/>
            <a:ext cx="5438773" cy="4466511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49689" y="9428241"/>
            <a:ext cx="2946400" cy="496808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b" anchorCtr="0">
            <a:noAutofit/>
          </a:bodyPr>
          <a:lstStyle/>
          <a:p>
            <a:pPr>
              <a:buClr>
                <a:schemeClr val="dk1"/>
              </a:buClr>
              <a:buSzPct val="25000"/>
              <a:defRPr lang="ko-KR" altLang="en-US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ct val="25000"/>
                <a:defRPr lang="ko-KR" altLang="en-US"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45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38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05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4088" y="676275"/>
            <a:ext cx="4889500" cy="3386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238" y="4288336"/>
            <a:ext cx="5437025" cy="4061751"/>
          </a:xfrm>
          <a:prstGeom prst="rect">
            <a:avLst/>
          </a:prstGeom>
          <a:noFill/>
          <a:ln>
            <a:noFill/>
          </a:ln>
        </p:spPr>
        <p:txBody>
          <a:bodyPr lIns="90371" tIns="45174" rIns="90371" bIns="4517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973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 marL="0" indent="0" algn="l" defTabSz="858145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  <a:defRPr lang="ko-KR" altLang="en-US"/>
            </a:pPr>
            <a:endParaRPr lang="ko-KR" dirty="0">
              <a:solidFill>
                <a:schemeClr val="dk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4088" y="676275"/>
            <a:ext cx="4889500" cy="3386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238" y="4288336"/>
            <a:ext cx="5437025" cy="4061751"/>
          </a:xfrm>
          <a:prstGeom prst="rect">
            <a:avLst/>
          </a:prstGeom>
          <a:noFill/>
          <a:ln>
            <a:noFill/>
          </a:ln>
        </p:spPr>
        <p:txBody>
          <a:bodyPr lIns="90371" tIns="45174" rIns="90371" bIns="4517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2944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4088" y="676275"/>
            <a:ext cx="4889500" cy="3386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238" y="4288336"/>
            <a:ext cx="5437025" cy="4061751"/>
          </a:xfrm>
          <a:prstGeom prst="rect">
            <a:avLst/>
          </a:prstGeom>
          <a:noFill/>
          <a:ln>
            <a:noFill/>
          </a:ln>
        </p:spPr>
        <p:txBody>
          <a:bodyPr lIns="90371" tIns="45174" rIns="90371" bIns="4517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875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4088" y="676275"/>
            <a:ext cx="4889500" cy="3386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238" y="4288336"/>
            <a:ext cx="5437025" cy="4061751"/>
          </a:xfrm>
          <a:prstGeom prst="rect">
            <a:avLst/>
          </a:prstGeom>
          <a:noFill/>
          <a:ln>
            <a:noFill/>
          </a:ln>
        </p:spPr>
        <p:txBody>
          <a:bodyPr lIns="90371" tIns="45174" rIns="90371" bIns="4517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1509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4088" y="676275"/>
            <a:ext cx="4889500" cy="3386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238" y="4288336"/>
            <a:ext cx="5437025" cy="4061751"/>
          </a:xfrm>
          <a:prstGeom prst="rect">
            <a:avLst/>
          </a:prstGeom>
          <a:noFill/>
          <a:ln>
            <a:noFill/>
          </a:ln>
        </p:spPr>
        <p:txBody>
          <a:bodyPr lIns="90371" tIns="45174" rIns="90371" bIns="4517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7208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4088" y="676275"/>
            <a:ext cx="4889500" cy="3386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238" y="4288336"/>
            <a:ext cx="5437025" cy="4061751"/>
          </a:xfrm>
          <a:prstGeom prst="rect">
            <a:avLst/>
          </a:prstGeom>
          <a:noFill/>
          <a:ln>
            <a:noFill/>
          </a:ln>
        </p:spPr>
        <p:txBody>
          <a:bodyPr lIns="90371" tIns="45174" rIns="90371" bIns="4517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914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4088" y="676275"/>
            <a:ext cx="4889500" cy="3386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238" y="4288336"/>
            <a:ext cx="5437025" cy="4061751"/>
          </a:xfrm>
          <a:prstGeom prst="rect">
            <a:avLst/>
          </a:prstGeom>
          <a:noFill/>
          <a:ln>
            <a:noFill/>
          </a:ln>
        </p:spPr>
        <p:txBody>
          <a:bodyPr lIns="90371" tIns="45174" rIns="90371" bIns="4517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632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4088" y="676275"/>
            <a:ext cx="4889500" cy="3386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238" y="4288336"/>
            <a:ext cx="5437025" cy="4061751"/>
          </a:xfrm>
          <a:prstGeom prst="rect">
            <a:avLst/>
          </a:prstGeom>
          <a:noFill/>
          <a:ln>
            <a:noFill/>
          </a:ln>
        </p:spPr>
        <p:txBody>
          <a:bodyPr lIns="90371" tIns="45174" rIns="90371" bIns="4517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471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4088" y="676275"/>
            <a:ext cx="4889500" cy="3386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238" y="4288336"/>
            <a:ext cx="5437025" cy="4061751"/>
          </a:xfrm>
          <a:prstGeom prst="rect">
            <a:avLst/>
          </a:prstGeom>
          <a:noFill/>
          <a:ln>
            <a:noFill/>
          </a:ln>
        </p:spPr>
        <p:txBody>
          <a:bodyPr lIns="90371" tIns="45174" rIns="90371" bIns="4517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430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1200" y="744538"/>
            <a:ext cx="5376863" cy="3722687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725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06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14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827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6863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79451" y="4715708"/>
            <a:ext cx="5438734" cy="4466542"/>
          </a:xfrm>
          <a:prstGeom prst="rect">
            <a:avLst/>
          </a:prstGeom>
          <a:noFill/>
          <a:ln>
            <a:noFill/>
          </a:ln>
        </p:spPr>
        <p:txBody>
          <a:bodyPr lIns="91405" tIns="45690" rIns="91405" bIns="4569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defRPr lang="ko-KR" altLang="en-US"/>
            </a:pPr>
            <a:endParaRPr lang="ko-KR" dirty="0">
              <a:solidFill>
                <a:schemeClr val="dk1"/>
              </a:solidFill>
              <a:ea typeface="맑은 고딕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152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l="7791" t="25356" r="6497" b="23930"/>
          <a:stretch/>
        </p:blipFill>
        <p:spPr>
          <a:xfrm>
            <a:off x="128588" y="6261100"/>
            <a:ext cx="1728787" cy="47148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FFB946-5D34-489A-9CFE-6F098547D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4166" r="5391" b="35260"/>
          <a:stretch/>
        </p:blipFill>
        <p:spPr>
          <a:xfrm>
            <a:off x="7487892" y="6230937"/>
            <a:ext cx="2418108" cy="552449"/>
          </a:xfrm>
          <a:prstGeom prst="rect">
            <a:avLst/>
          </a:prstGeom>
        </p:spPr>
      </p:pic>
      <p:sp>
        <p:nvSpPr>
          <p:cNvPr id="7" name="Shape 31"/>
          <p:cNvSpPr txBox="1">
            <a:spLocks noGrp="1"/>
          </p:cNvSpPr>
          <p:nvPr>
            <p:ph type="sldNum" idx="12"/>
          </p:nvPr>
        </p:nvSpPr>
        <p:spPr>
          <a:xfrm>
            <a:off x="3937000" y="6408737"/>
            <a:ext cx="2311400" cy="3746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992187" y="1484312"/>
            <a:ext cx="7924798" cy="1746250"/>
          </a:xfrm>
          <a:prstGeom prst="rect">
            <a:avLst/>
          </a:prstGeom>
          <a:noFill/>
          <a:ln w="9525" cap="rnd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992187" y="3644900"/>
            <a:ext cx="7924798" cy="1152525"/>
          </a:xfrm>
          <a:prstGeom prst="rect">
            <a:avLst/>
          </a:prstGeom>
          <a:noFill/>
          <a:ln w="9525" cap="rnd">
            <a:solidFill>
              <a:srgbClr val="D8BC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5" name="Shape 15"/>
          <p:cNvGrpSpPr/>
          <p:nvPr/>
        </p:nvGrpSpPr>
        <p:grpSpPr>
          <a:xfrm>
            <a:off x="992186" y="1455735"/>
            <a:ext cx="247649" cy="1785935"/>
            <a:chOff x="992558" y="1456048"/>
            <a:chExt cx="247649" cy="1785662"/>
          </a:xfrm>
        </p:grpSpPr>
        <p:sp>
          <p:nvSpPr>
            <p:cNvPr id="16" name="Shape 16"/>
            <p:cNvSpPr/>
            <p:nvPr/>
          </p:nvSpPr>
          <p:spPr>
            <a:xfrm>
              <a:off x="992558" y="1456048"/>
              <a:ext cx="247649" cy="604745"/>
            </a:xfrm>
            <a:prstGeom prst="rect">
              <a:avLst/>
            </a:prstGeom>
            <a:solidFill>
              <a:srgbClr val="FB532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992558" y="2060791"/>
              <a:ext cx="247649" cy="6047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992558" y="2636966"/>
              <a:ext cx="247649" cy="6047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9" name="Shape 19"/>
          <p:cNvGrpSpPr/>
          <p:nvPr/>
        </p:nvGrpSpPr>
        <p:grpSpPr>
          <a:xfrm>
            <a:off x="992186" y="3644897"/>
            <a:ext cx="247649" cy="1181098"/>
            <a:chOff x="992558" y="3429000"/>
            <a:chExt cx="247649" cy="1180864"/>
          </a:xfrm>
        </p:grpSpPr>
        <p:sp>
          <p:nvSpPr>
            <p:cNvPr id="20" name="Shape 20"/>
            <p:cNvSpPr/>
            <p:nvPr/>
          </p:nvSpPr>
          <p:spPr>
            <a:xfrm>
              <a:off x="992558" y="3429000"/>
              <a:ext cx="247649" cy="604716"/>
            </a:xfrm>
            <a:prstGeom prst="rect">
              <a:avLst/>
            </a:prstGeom>
            <a:solidFill>
              <a:srgbClr val="B6E937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992558" y="4005148"/>
              <a:ext cx="247649" cy="604716"/>
            </a:xfrm>
            <a:prstGeom prst="rect">
              <a:avLst/>
            </a:prstGeom>
            <a:solidFill>
              <a:srgbClr val="8F45C7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l="7791" t="25356" r="6497" b="23930"/>
          <a:stretch/>
        </p:blipFill>
        <p:spPr>
          <a:xfrm>
            <a:off x="128588" y="6261100"/>
            <a:ext cx="1728787" cy="4714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346569" y="1685171"/>
            <a:ext cx="7429500" cy="13379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1346569" y="3727692"/>
            <a:ext cx="7429500" cy="92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marR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256087" y="4930775"/>
            <a:ext cx="2476500" cy="3667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CA13BF2-3E90-4630-BBD5-5F6F77A38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4166" r="5391" b="35260"/>
          <a:stretch/>
        </p:blipFill>
        <p:spPr>
          <a:xfrm>
            <a:off x="7487892" y="6230937"/>
            <a:ext cx="2418108" cy="5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0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38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69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101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29718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34290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38862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5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82637" y="4406900"/>
            <a:ext cx="8420099" cy="1362075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algn="l" rtl="0">
              <a:spcBef>
                <a:spcPts val="0"/>
              </a:spcBef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782637" y="2906713"/>
            <a:ext cx="8420099" cy="1500187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 altLang="en-US" smtClean="0"/>
              <a:pPr>
                <a:buClr>
                  <a:schemeClr val="dk1"/>
                </a:buClr>
                <a:buSzPct val="25000"/>
                <a:buFont typeface="Arial"/>
                <a:buNone/>
                <a:defRPr lang="ko-KR" altLang="en-US"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rtl="0">
              <a:spcBef>
                <a:spcPts val="0"/>
              </a:spcBef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rtl="0">
              <a:spcBef>
                <a:spcPts val="0"/>
              </a:spcBef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 altLang="en-US" smtClean="0"/>
              <a:pPr>
                <a:buClr>
                  <a:schemeClr val="dk1"/>
                </a:buClr>
                <a:buSzPct val="25000"/>
                <a:buFont typeface="Arial"/>
                <a:buNone/>
                <a:defRPr lang="ko-KR" altLang="en-US"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rtl="0">
              <a:spcBef>
                <a:spcPts val="0"/>
              </a:spcBef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95300" y="1535112"/>
            <a:ext cx="4376737" cy="639762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495300" y="2174875"/>
            <a:ext cx="4376737" cy="3951285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rtl="0">
              <a:spcBef>
                <a:spcPts val="0"/>
              </a:spcBef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5032375" y="1535112"/>
            <a:ext cx="4378322" cy="639762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5032375" y="2174875"/>
            <a:ext cx="4378322" cy="3951285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rtl="0">
              <a:spcBef>
                <a:spcPts val="0"/>
              </a:spcBef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 altLang="en-US" smtClean="0"/>
              <a:pPr>
                <a:buClr>
                  <a:schemeClr val="dk1"/>
                </a:buClr>
                <a:buSzPct val="25000"/>
                <a:buFont typeface="Arial"/>
                <a:buNone/>
                <a:defRPr lang="ko-KR" altLang="en-US"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 altLang="en-US" smtClean="0"/>
              <a:pPr>
                <a:buClr>
                  <a:schemeClr val="dk1"/>
                </a:buClr>
                <a:buSzPct val="25000"/>
                <a:buFont typeface="Arial"/>
                <a:buNone/>
                <a:defRPr lang="ko-KR" altLang="en-US"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95300" y="273050"/>
            <a:ext cx="3259137" cy="1162048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/>
          <a:lstStyle>
            <a:lvl1pPr algn="l" rtl="0">
              <a:spcBef>
                <a:spcPts val="0"/>
              </a:spcBef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873500" y="273050"/>
            <a:ext cx="5537199" cy="5853111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rtl="0">
              <a:spcBef>
                <a:spcPts val="0"/>
              </a:spcBef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95300" y="1435100"/>
            <a:ext cx="3259137" cy="4691063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 altLang="en-US" smtClean="0"/>
              <a:pPr>
                <a:buClr>
                  <a:schemeClr val="dk1"/>
                </a:buClr>
                <a:buSzPct val="25000"/>
                <a:buFont typeface="Arial"/>
                <a:buNone/>
                <a:defRPr lang="ko-KR" altLang="en-US"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941513" y="4800600"/>
            <a:ext cx="5943598" cy="566736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b" anchorCtr="0"/>
          <a:lstStyle>
            <a:lvl1pPr algn="l" rtl="0">
              <a:spcBef>
                <a:spcPts val="0"/>
              </a:spcBef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1941513" y="612775"/>
            <a:ext cx="5943598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ctr">
              <a:defRPr lang="ko-KR" altLang="en-US"/>
            </a:pPr>
            <a:endParaRPr lang="ko-KR" dirty="0">
              <a:solidFill>
                <a:schemeClr val="tx1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1941513" y="5367337"/>
            <a:ext cx="5943598" cy="804861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 altLang="en-US" smtClean="0"/>
              <a:pPr>
                <a:buClr>
                  <a:schemeClr val="dk1"/>
                </a:buClr>
                <a:buSzPct val="25000"/>
                <a:buFont typeface="Arial"/>
                <a:buNone/>
                <a:defRPr lang="ko-KR" altLang="en-US"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2690016" y="-594518"/>
            <a:ext cx="4525963" cy="89154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342900" indent="38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69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101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29718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34290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38862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 altLang="en-US" smtClean="0"/>
              <a:pPr>
                <a:buClr>
                  <a:schemeClr val="dk1"/>
                </a:buClr>
                <a:buSzPct val="25000"/>
                <a:buFont typeface="Arial"/>
                <a:buNone/>
                <a:defRPr lang="ko-KR" altLang="en-US"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 rot="5400000">
            <a:off x="5370510" y="2085975"/>
            <a:ext cx="5851525" cy="222885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 rot="5400000">
            <a:off x="836610" y="-66674"/>
            <a:ext cx="5851525" cy="653415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342900" indent="38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69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101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29718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34290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3886200" indent="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pPr lvl="0">
              <a:defRPr lang="ko-KR" altLang="en-US"/>
            </a:pPr>
            <a:endParaRPr lang="ko-KR" dirty="0"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 altLang="en-US" smtClean="0"/>
              <a:pPr>
                <a:buClr>
                  <a:schemeClr val="dk1"/>
                </a:buClr>
                <a:buSzPct val="25000"/>
                <a:buFont typeface="Arial"/>
                <a:buNone/>
                <a:defRPr lang="ko-KR" altLang="en-US"/>
              </a:pPr>
              <a:t>‹#›</a:t>
            </a:fld>
            <a:endParaRPr lang="en-US" alt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8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</a:lstStyle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5" r:id="rId10"/>
    <p:sldLayoutId id="2147483666" r:id="rId11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conts/nsportalStats/nsportalStats_0102Body.jsp?menuId=10&amp;NUM=101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rm.or.kr/info/movie_view.php?num=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gif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3.gif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345565" y="3716020"/>
            <a:ext cx="7430135" cy="10083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defTabSz="885826" eaLnBrk="0">
              <a:spcBef>
                <a:spcPts val="0"/>
              </a:spcBef>
              <a:defRPr lang="ko-KR" altLang="en-US"/>
            </a:pPr>
            <a:r>
              <a:rPr lang="ko-KR" altLang="en-US" sz="2000" b="1" dirty="0" err="1">
                <a:solidFill>
                  <a:schemeClr val="tx1"/>
                </a:solidFill>
              </a:rPr>
              <a:t>이영승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노승현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원주혜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defTabSz="885826" eaLnBrk="0">
              <a:spcBef>
                <a:spcPts val="0"/>
              </a:spcBef>
              <a:defRPr lang="ko-KR" altLang="en-US"/>
            </a:pPr>
            <a:r>
              <a:rPr lang="en-US" altLang="ko-KR" sz="2000" b="1" dirty="0" smtClean="0">
                <a:solidFill>
                  <a:schemeClr val="tx1"/>
                </a:solidFill>
              </a:rPr>
              <a:t>2019.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0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9.25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Shape 97"/>
          <p:cNvSpPr txBox="1">
            <a:spLocks noGrp="1"/>
          </p:cNvSpPr>
          <p:nvPr>
            <p:ph type="ctrTitle"/>
          </p:nvPr>
        </p:nvSpPr>
        <p:spPr>
          <a:xfrm>
            <a:off x="1346200" y="1742860"/>
            <a:ext cx="7429500" cy="1263700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>
              <a:lnSpc>
                <a:spcPct val="150000"/>
              </a:lnSpc>
              <a:buClr>
                <a:srgbClr val="404040"/>
              </a:buClr>
              <a:buSzPct val="25000"/>
              <a:defRPr lang="ko-KR" altLang="en-US"/>
            </a:pP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노인들의 </a:t>
            </a:r>
            <a:r>
              <a:rPr lang="ko-KR" altLang="en-US" sz="2800" b="1" dirty="0">
                <a:solidFill>
                  <a:schemeClr val="tx1"/>
                </a:solidFill>
                <a:latin typeface="+mj-ea"/>
                <a:ea typeface="+mj-ea"/>
              </a:rPr>
              <a:t>악력 및 하지 운동을 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위한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+mj-ea"/>
                <a:ea typeface="+mj-ea"/>
              </a:rPr>
              <a:t>리듬게임</a:t>
            </a:r>
            <a:endParaRPr lang="en-US" sz="4800" b="1" i="0" u="none" dirty="0">
              <a:solidFill>
                <a:schemeClr val="tx1"/>
              </a:solidFill>
              <a:latin typeface="+mj-ea"/>
              <a:ea typeface="+mj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54245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18057"/>
              </p:ext>
            </p:extLst>
          </p:nvPr>
        </p:nvGraphicFramePr>
        <p:xfrm>
          <a:off x="271099" y="1572056"/>
          <a:ext cx="9341824" cy="4442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0912">
                  <a:extLst>
                    <a:ext uri="{9D8B030D-6E8A-4147-A177-3AD203B41FA5}">
                      <a16:colId xmlns:a16="http://schemas.microsoft.com/office/drawing/2014/main" val="1081414232"/>
                    </a:ext>
                  </a:extLst>
                </a:gridCol>
                <a:gridCol w="4670912">
                  <a:extLst>
                    <a:ext uri="{9D8B030D-6E8A-4147-A177-3AD203B41FA5}">
                      <a16:colId xmlns:a16="http://schemas.microsoft.com/office/drawing/2014/main" val="2945970699"/>
                    </a:ext>
                  </a:extLst>
                </a:gridCol>
              </a:tblGrid>
              <a:tr h="35157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002856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게임 메인 화면</a:t>
                      </a:r>
                      <a:endParaRPr lang="en-US" altLang="ko-KR" sz="1800" b="1" dirty="0" smtClean="0"/>
                    </a:p>
                    <a:p>
                      <a:pPr algn="ctr" latinLnBrk="1"/>
                      <a:r>
                        <a:rPr lang="ko-KR" altLang="en-US" sz="1800" b="0" dirty="0" smtClean="0"/>
                        <a:t>게임의 여러 기능으로 갈 수 있는 </a:t>
                      </a:r>
                      <a:r>
                        <a:rPr lang="ko-KR" altLang="en-US" sz="1800" b="0" dirty="0" err="1" smtClean="0"/>
                        <a:t>화면임</a:t>
                      </a:r>
                      <a:endParaRPr lang="en-US" altLang="ko-KR" sz="18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측정 화면</a:t>
                      </a:r>
                      <a:endParaRPr lang="en-US" altLang="ko-KR" sz="1800" b="1" dirty="0" smtClean="0"/>
                    </a:p>
                    <a:p>
                      <a:pPr algn="ctr" latinLnBrk="1"/>
                      <a:r>
                        <a:rPr lang="ko-KR" altLang="en-US" sz="1800" b="0" dirty="0" smtClean="0">
                          <a:latin typeface="+mn-ea"/>
                          <a:ea typeface="+mn-ea"/>
                        </a:rPr>
                        <a:t>사용자의 운동능력을 측정해 </a:t>
                      </a:r>
                      <a:r>
                        <a:rPr lang="en-US" altLang="ko-KR" sz="1800" b="0" dirty="0" smtClean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800" b="0" dirty="0" smtClean="0">
                          <a:latin typeface="+mn-ea"/>
                          <a:ea typeface="+mn-ea"/>
                        </a:rPr>
                        <a:t>에 저장함</a:t>
                      </a:r>
                      <a:endParaRPr lang="en-US" altLang="ko-KR" sz="180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511026"/>
                  </a:ext>
                </a:extLst>
              </a:tr>
            </a:tbl>
          </a:graphicData>
        </a:graphic>
      </p:graphicFrame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내용</a:t>
            </a:r>
            <a:r>
              <a:rPr lang="en-US" altLang="ko-KR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(5/5)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pic>
        <p:nvPicPr>
          <p:cNvPr id="1026" name="Picture 2" descr="http://linkback.donga.com/images/onebyone.gif?action_id=e275d360bc3d7ad9c25aeeda6b2b45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12923" y="412750"/>
            <a:ext cx="9525" cy="9525"/>
          </a:xfrm>
          <a:prstGeom prst="rect">
            <a:avLst/>
          </a:prstGeom>
          <a:noFill/>
        </p:spPr>
      </p:pic>
      <p:sp>
        <p:nvSpPr>
          <p:cNvPr id="17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1100" y="929851"/>
            <a:ext cx="27231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640"/>
              </a:spcBef>
              <a:buClr>
                <a:schemeClr val="dk1"/>
              </a:buClr>
              <a:defRPr lang="ko-KR" altLang="en-US"/>
            </a:pPr>
            <a:r>
              <a:rPr lang="en-US" altLang="ko-KR" sz="1800" b="1" dirty="0" smtClean="0">
                <a:latin typeface="+mj-ea"/>
                <a:ea typeface="+mj-ea"/>
                <a:cs typeface="맑은 고딕"/>
              </a:rPr>
              <a:t>5) </a:t>
            </a:r>
            <a:r>
              <a:rPr lang="ko-KR" altLang="en-US" sz="1800" b="1" dirty="0" smtClean="0">
                <a:latin typeface="+mj-ea"/>
                <a:ea typeface="+mj-ea"/>
                <a:cs typeface="맑은 고딕"/>
              </a:rPr>
              <a:t>소프트웨어 세부 설명</a:t>
            </a:r>
            <a:endParaRPr lang="ko-KR" altLang="en-US" sz="1800" b="1" dirty="0">
              <a:latin typeface="+mj-ea"/>
              <a:ea typeface="+mj-ea"/>
              <a:cs typeface="맑은 고딕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10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97" y="1686238"/>
            <a:ext cx="4365804" cy="32693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686238"/>
            <a:ext cx="4372434" cy="32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4062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57942"/>
              </p:ext>
            </p:extLst>
          </p:nvPr>
        </p:nvGraphicFramePr>
        <p:xfrm>
          <a:off x="271099" y="1572056"/>
          <a:ext cx="9341824" cy="4442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0912">
                  <a:extLst>
                    <a:ext uri="{9D8B030D-6E8A-4147-A177-3AD203B41FA5}">
                      <a16:colId xmlns:a16="http://schemas.microsoft.com/office/drawing/2014/main" val="1081414232"/>
                    </a:ext>
                  </a:extLst>
                </a:gridCol>
                <a:gridCol w="4670912">
                  <a:extLst>
                    <a:ext uri="{9D8B030D-6E8A-4147-A177-3AD203B41FA5}">
                      <a16:colId xmlns:a16="http://schemas.microsoft.com/office/drawing/2014/main" val="2945970699"/>
                    </a:ext>
                  </a:extLst>
                </a:gridCol>
              </a:tblGrid>
              <a:tr h="35157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002856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음악 선택 화면</a:t>
                      </a:r>
                      <a:endParaRPr lang="en-US" altLang="ko-KR" sz="1800" b="1" dirty="0" smtClean="0"/>
                    </a:p>
                    <a:p>
                      <a:pPr algn="ctr" latinLnBrk="1"/>
                      <a:r>
                        <a:rPr lang="ko-KR" altLang="en-US" sz="1800" b="0" dirty="0" smtClean="0">
                          <a:latin typeface="+mn-ea"/>
                          <a:ea typeface="+mn-ea"/>
                        </a:rPr>
                        <a:t>여러 노래 </a:t>
                      </a:r>
                      <a:r>
                        <a:rPr lang="ko-KR" altLang="en-US" sz="1800" b="0" baseline="0" dirty="0" smtClean="0">
                          <a:latin typeface="+mn-ea"/>
                          <a:ea typeface="+mn-ea"/>
                        </a:rPr>
                        <a:t>중 하나를 선택할 수 있음</a:t>
                      </a:r>
                      <a:endParaRPr lang="en-US" altLang="ko-KR" sz="180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게임 </a:t>
                      </a:r>
                      <a:r>
                        <a:rPr lang="ko-KR" altLang="en-US" sz="1800" b="1" dirty="0" smtClean="0"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800" b="1" dirty="0" smtClean="0">
                          <a:latin typeface="+mn-ea"/>
                          <a:ea typeface="+mn-ea"/>
                        </a:rPr>
                        <a:t>- 1</a:t>
                      </a:r>
                    </a:p>
                    <a:p>
                      <a:pPr algn="ctr" latinLnBrk="1"/>
                      <a:r>
                        <a:rPr lang="ko-KR" altLang="en-US" sz="1800" b="0" dirty="0" smtClean="0">
                          <a:latin typeface="+mn-ea"/>
                          <a:ea typeface="+mn-ea"/>
                        </a:rPr>
                        <a:t>음악에 맞춰</a:t>
                      </a:r>
                      <a:r>
                        <a:rPr lang="ko-KR" altLang="en-US" sz="1800" b="0" baseline="0" dirty="0" smtClean="0">
                          <a:latin typeface="+mn-ea"/>
                          <a:ea typeface="+mn-ea"/>
                        </a:rPr>
                        <a:t> 노트가 내려옴</a:t>
                      </a:r>
                      <a:endParaRPr lang="en-US" altLang="ko-KR" sz="180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511026"/>
                  </a:ext>
                </a:extLst>
              </a:tr>
            </a:tbl>
          </a:graphicData>
        </a:graphic>
      </p:graphicFrame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내용</a:t>
            </a:r>
            <a:r>
              <a:rPr lang="en-US" altLang="ko-KR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(5/5)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pic>
        <p:nvPicPr>
          <p:cNvPr id="1026" name="Picture 2" descr="http://linkback.donga.com/images/onebyone.gif?action_id=e275d360bc3d7ad9c25aeeda6b2b45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12923" y="412750"/>
            <a:ext cx="9525" cy="9525"/>
          </a:xfrm>
          <a:prstGeom prst="rect">
            <a:avLst/>
          </a:prstGeom>
          <a:noFill/>
        </p:spPr>
      </p:pic>
      <p:sp>
        <p:nvSpPr>
          <p:cNvPr id="17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1100" y="929851"/>
            <a:ext cx="27231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640"/>
              </a:spcBef>
              <a:buClr>
                <a:schemeClr val="dk1"/>
              </a:buClr>
              <a:defRPr lang="ko-KR" altLang="en-US"/>
            </a:pPr>
            <a:r>
              <a:rPr lang="en-US" altLang="ko-KR" sz="1800" b="1" dirty="0" smtClean="0">
                <a:latin typeface="+mj-ea"/>
                <a:ea typeface="+mj-ea"/>
                <a:cs typeface="맑은 고딕"/>
              </a:rPr>
              <a:t>5) </a:t>
            </a:r>
            <a:r>
              <a:rPr lang="ko-KR" altLang="en-US" sz="1800" b="1" dirty="0" smtClean="0">
                <a:latin typeface="+mj-ea"/>
                <a:ea typeface="+mj-ea"/>
                <a:cs typeface="맑은 고딕"/>
              </a:rPr>
              <a:t>소프트웨어 세부 설명</a:t>
            </a:r>
            <a:endParaRPr lang="ko-KR" altLang="en-US" sz="1800" b="1" dirty="0">
              <a:latin typeface="+mj-ea"/>
              <a:ea typeface="+mj-ea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0" y="1670362"/>
            <a:ext cx="4412833" cy="33033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11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7" y="1670363"/>
            <a:ext cx="4387034" cy="33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81949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166121"/>
              </p:ext>
            </p:extLst>
          </p:nvPr>
        </p:nvGraphicFramePr>
        <p:xfrm>
          <a:off x="271099" y="1572056"/>
          <a:ext cx="9341824" cy="4442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0912">
                  <a:extLst>
                    <a:ext uri="{9D8B030D-6E8A-4147-A177-3AD203B41FA5}">
                      <a16:colId xmlns:a16="http://schemas.microsoft.com/office/drawing/2014/main" val="1081414232"/>
                    </a:ext>
                  </a:extLst>
                </a:gridCol>
                <a:gridCol w="4670912">
                  <a:extLst>
                    <a:ext uri="{9D8B030D-6E8A-4147-A177-3AD203B41FA5}">
                      <a16:colId xmlns:a16="http://schemas.microsoft.com/office/drawing/2014/main" val="2945970699"/>
                    </a:ext>
                  </a:extLst>
                </a:gridCol>
              </a:tblGrid>
              <a:tr h="35157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002856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게임 화면 </a:t>
                      </a:r>
                      <a:r>
                        <a:rPr lang="en-US" altLang="ko-KR" sz="1800" b="1" dirty="0" smtClean="0">
                          <a:latin typeface="+mn-ea"/>
                          <a:ea typeface="+mn-ea"/>
                        </a:rPr>
                        <a:t>- 2</a:t>
                      </a:r>
                    </a:p>
                    <a:p>
                      <a:pPr algn="ctr" latinLnBrk="1"/>
                      <a:r>
                        <a:rPr lang="ko-KR" altLang="en-US" sz="1800" b="0" dirty="0" smtClean="0">
                          <a:latin typeface="+mn-ea"/>
                          <a:ea typeface="+mn-ea"/>
                        </a:rPr>
                        <a:t>운동 타이밍에 맞는 효과가 출력됨</a:t>
                      </a:r>
                      <a:endParaRPr lang="en-US" altLang="ko-KR" sz="180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게임 결과 화면</a:t>
                      </a:r>
                      <a:endParaRPr lang="en-US" altLang="ko-KR" sz="1800" b="1" dirty="0" smtClean="0"/>
                    </a:p>
                    <a:p>
                      <a:pPr algn="ctr" latinLnBrk="1"/>
                      <a:r>
                        <a:rPr lang="ko-KR" altLang="en-US" sz="1800" b="0" dirty="0" smtClean="0"/>
                        <a:t>사용자의 점수와 각 부위 성공률을 알려줌</a:t>
                      </a:r>
                      <a:endParaRPr lang="en-US" altLang="ko-KR" sz="18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511026"/>
                  </a:ext>
                </a:extLst>
              </a:tr>
            </a:tbl>
          </a:graphicData>
        </a:graphic>
      </p:graphicFrame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내용</a:t>
            </a:r>
            <a:r>
              <a:rPr lang="en-US" altLang="ko-KR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(5/5)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pic>
        <p:nvPicPr>
          <p:cNvPr id="1026" name="Picture 2" descr="http://linkback.donga.com/images/onebyone.gif?action_id=e275d360bc3d7ad9c25aeeda6b2b45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12923" y="412750"/>
            <a:ext cx="9525" cy="9525"/>
          </a:xfrm>
          <a:prstGeom prst="rect">
            <a:avLst/>
          </a:prstGeom>
          <a:noFill/>
        </p:spPr>
      </p:pic>
      <p:sp>
        <p:nvSpPr>
          <p:cNvPr id="17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1100" y="929851"/>
            <a:ext cx="27231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640"/>
              </a:spcBef>
              <a:buClr>
                <a:schemeClr val="dk1"/>
              </a:buClr>
              <a:defRPr lang="ko-KR" altLang="en-US"/>
            </a:pPr>
            <a:r>
              <a:rPr lang="en-US" altLang="ko-KR" sz="1800" b="1" dirty="0" smtClean="0">
                <a:latin typeface="+mj-ea"/>
                <a:ea typeface="+mj-ea"/>
                <a:cs typeface="맑은 고딕"/>
              </a:rPr>
              <a:t>5) </a:t>
            </a:r>
            <a:r>
              <a:rPr lang="ko-KR" altLang="en-US" sz="1800" b="1" dirty="0" smtClean="0">
                <a:latin typeface="+mj-ea"/>
                <a:ea typeface="+mj-ea"/>
                <a:cs typeface="맑은 고딕"/>
              </a:rPr>
              <a:t>소프트웨어 세부 설명</a:t>
            </a:r>
            <a:endParaRPr lang="ko-KR" altLang="en-US" sz="1800" b="1" dirty="0">
              <a:latin typeface="+mj-ea"/>
              <a:ea typeface="+mj-ea"/>
              <a:cs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19" y="1663957"/>
            <a:ext cx="4451594" cy="332714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12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00" y="1663957"/>
            <a:ext cx="4434843" cy="33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4939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 strike="noStrike" cap="none">
              <a:solidFill>
                <a:schemeClr val="dk1"/>
              </a:solidFill>
              <a:latin typeface="맑은 고딕"/>
              <a:ea typeface="맑은 고딕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역할 분담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6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strike="noStrike" cap="none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521322"/>
              </p:ext>
            </p:extLst>
          </p:nvPr>
        </p:nvGraphicFramePr>
        <p:xfrm>
          <a:off x="696662" y="2052490"/>
          <a:ext cx="8516562" cy="2797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3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2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7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ko-KR" altLang="en-US" sz="2000" b="1" u="none" strike="noStrike" cap="none">
                          <a:solidFill>
                            <a:schemeClr val="bg1"/>
                          </a:solidFill>
                          <a:latin typeface="+mn-ea"/>
                          <a:ea typeface="+mn-ea"/>
                          <a:sym typeface="Arial"/>
                        </a:rPr>
                        <a:t>역할</a:t>
                      </a:r>
                      <a:endParaRPr lang="ko-KR" altLang="en-US" sz="2000" b="1" i="0" u="none" strike="noStrike" cap="none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7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이영승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A4E9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latinLnBrk="1">
                        <a:defRPr lang="ko-KR" altLang="en-US"/>
                      </a:pPr>
                      <a:r>
                        <a:rPr lang="en-US" altLang="ko-KR" sz="2000" b="1" dirty="0" smtClean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2000" b="1" dirty="0" smtClean="0">
                          <a:latin typeface="+mn-ea"/>
                          <a:ea typeface="+mn-ea"/>
                        </a:rPr>
                        <a:t>게임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씬 제작</a:t>
                      </a:r>
                    </a:p>
                    <a:p>
                      <a:pPr marL="108000" algn="l" latinLnBrk="1">
                        <a:defRPr lang="ko-KR" altLang="en-US"/>
                      </a:pPr>
                      <a:r>
                        <a:rPr lang="en-US" altLang="ko-KR" sz="2000" b="1" dirty="0" smtClean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2000" b="1" dirty="0" smtClean="0">
                          <a:latin typeface="+mn-ea"/>
                          <a:ea typeface="+mn-ea"/>
                        </a:rPr>
                        <a:t>소프트웨어의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유저 인터페이스 </a:t>
                      </a:r>
                      <a:r>
                        <a:rPr lang="ko-KR" altLang="en-US" sz="2000" b="1" dirty="0" smtClean="0">
                          <a:latin typeface="+mn-ea"/>
                          <a:ea typeface="+mn-ea"/>
                        </a:rPr>
                        <a:t>디자인</a:t>
                      </a:r>
                      <a:endParaRPr lang="en-US" altLang="ko-KR" sz="2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7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노승현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A4E9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lang="en-US" altLang="ko-KR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소프트웨어 </a:t>
                      </a:r>
                      <a:r>
                        <a:rPr lang="ko-KR" altLang="en-US" sz="2000" b="1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코드 최적화</a:t>
                      </a:r>
                      <a:r>
                        <a:rPr lang="en-US" altLang="ko-KR" sz="2000" b="1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2000" b="1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및 기능 추가</a:t>
                      </a:r>
                    </a:p>
                    <a:p>
                      <a:pPr marL="108000" marR="0" lvl="0" indent="0" algn="l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lang="en-US" altLang="ko-KR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2. </a:t>
                      </a:r>
                      <a:r>
                        <a:rPr lang="ko-KR" altLang="en-US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블루투스 </a:t>
                      </a:r>
                      <a:r>
                        <a:rPr lang="ko-KR" altLang="en-US" sz="2000" b="1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연결 </a:t>
                      </a:r>
                      <a:r>
                        <a:rPr lang="ko-KR" altLang="en-US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담당</a:t>
                      </a:r>
                      <a:endParaRPr lang="ko-KR" altLang="en-US" sz="2000" b="1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7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원주혜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A4E9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en-US" altLang="ko-KR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1. </a:t>
                      </a:r>
                      <a:r>
                        <a:rPr lang="ko-KR" altLang="en-US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컨트롤러 </a:t>
                      </a:r>
                      <a:r>
                        <a:rPr lang="ko-KR" altLang="en-US" sz="2000" b="1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및 케이스 제작</a:t>
                      </a:r>
                    </a:p>
                    <a:p>
                      <a:pPr marL="108000"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en-US" altLang="ko-KR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2. </a:t>
                      </a:r>
                      <a:r>
                        <a:rPr lang="ko-KR" altLang="en-US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콘텐츠 검수</a:t>
                      </a:r>
                      <a:endParaRPr lang="en-US" altLang="ko-KR" sz="2000" b="1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81000" y="2"/>
            <a:ext cx="9144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lvl="1">
              <a:buClr>
                <a:srgbClr val="000000"/>
              </a:buClr>
              <a:defRPr lang="ko-KR" altLang="en-US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" name="Shape 189"/>
          <p:cNvSpPr txBox="1"/>
          <p:nvPr/>
        </p:nvSpPr>
        <p:spPr>
          <a:xfrm>
            <a:off x="599216" y="115890"/>
            <a:ext cx="8925785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6. </a:t>
            </a: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연구 일정</a:t>
            </a:r>
            <a:endParaRPr lang="ko-KR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29" name="AutoShape 784"/>
          <p:cNvSpPr>
            <a:spLocks noChangeArrowheads="1"/>
          </p:cNvSpPr>
          <p:nvPr/>
        </p:nvSpPr>
        <p:spPr>
          <a:xfrm>
            <a:off x="447675" y="1212763"/>
            <a:ext cx="871173" cy="977900"/>
          </a:xfrm>
          <a:prstGeom prst="homePlate">
            <a:avLst>
              <a:gd name="adj" fmla="val 13801"/>
            </a:avLst>
          </a:prstGeom>
          <a:solidFill>
            <a:srgbClr val="F8F8F8"/>
          </a:solidFill>
          <a:ln w="12700">
            <a:solidFill>
              <a:schemeClr val="accent1">
                <a:lumMod val="50000"/>
              </a:schemeClr>
            </a:solidFill>
            <a:miter/>
          </a:ln>
        </p:spPr>
        <p:txBody>
          <a:bodyPr wrap="none" anchor="ctr"/>
          <a:lstStyle/>
          <a:p>
            <a:pPr algn="ctr" eaLnBrk="1" latinLnBrk="1" hangingPunct="1">
              <a:lnSpc>
                <a:spcPct val="110000"/>
              </a:lnSpc>
              <a:defRPr lang="ko-KR"/>
            </a:pPr>
            <a:r>
              <a:rPr lang="ko-KR" altLang="en-US" b="1" dirty="0">
                <a:latin typeface="+mj-ea"/>
                <a:ea typeface="+mj-ea"/>
              </a:rPr>
              <a:t>연구 일정</a:t>
            </a:r>
          </a:p>
        </p:txBody>
      </p:sp>
      <p:sp>
        <p:nvSpPr>
          <p:cNvPr id="31" name="Rectangle 787"/>
          <p:cNvSpPr>
            <a:spLocks noChangeArrowheads="1"/>
          </p:cNvSpPr>
          <p:nvPr/>
        </p:nvSpPr>
        <p:spPr>
          <a:xfrm>
            <a:off x="1366459" y="1214353"/>
            <a:ext cx="7976089" cy="974725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miter/>
          </a:ln>
        </p:spPr>
        <p:txBody>
          <a:bodyPr anchor="ctr"/>
          <a:lstStyle/>
          <a:p>
            <a:pPr eaLnBrk="1" latinLnBrk="1" hangingPunct="1">
              <a:lnSpc>
                <a:spcPct val="90000"/>
              </a:lnSpc>
              <a:spcBef>
                <a:spcPct val="50000"/>
              </a:spcBef>
              <a:buFont typeface="Wingdings"/>
              <a:buNone/>
              <a:defRPr lang="ko-KR"/>
            </a:pP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234942" y="2638726"/>
          <a:ext cx="9436111" cy="31282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406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42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42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2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42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42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675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월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월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월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월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월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월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월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97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 b="1">
                          <a:latin typeface="+mj-ea"/>
                          <a:ea typeface="+mj-ea"/>
                        </a:rPr>
                        <a:t>현재진행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000" b="1">
                          <a:latin typeface="+mj-ea"/>
                          <a:ea typeface="+mj-ea"/>
                        </a:rPr>
                        <a:t>기간</a:t>
                      </a:r>
                      <a:endParaRPr lang="ko-KR" altLang="en-US" sz="1000" b="1">
                        <a:solidFill>
                          <a:srgbClr val="FFFF00"/>
                        </a:solidFill>
                        <a:latin typeface="+mj-ea"/>
                        <a:ea typeface="+mj-ea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b="0" i="0" u="none" strike="noStrike" cap="non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7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아이디어 </a:t>
                      </a:r>
                      <a:r>
                        <a:rPr lang="ko-KR" altLang="en-US" sz="1000" b="1" dirty="0" smtClean="0">
                          <a:latin typeface="+mj-ea"/>
                          <a:ea typeface="+mj-ea"/>
                        </a:rPr>
                        <a:t>회의 및 구체화 작업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979"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재료 구입 및 준비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979"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1000" b="1" i="0" u="none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소프트웨어 </a:t>
                      </a:r>
                      <a:r>
                        <a:rPr lang="ko-KR" altLang="en-US" sz="1000" b="1" i="0" u="none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및 하드웨어 </a:t>
                      </a:r>
                      <a:r>
                        <a:rPr lang="ko-KR" altLang="en-US" sz="1000" b="1" i="0" u="none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설계</a:t>
                      </a: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979"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1000" b="1" dirty="0" smtClean="0">
                          <a:latin typeface="+mj-ea"/>
                          <a:ea typeface="+mj-ea"/>
                        </a:rPr>
                        <a:t>소프트웨어 및 하드웨어 개발</a:t>
                      </a:r>
                      <a:endParaRPr lang="ko-KR" altLang="en-US" sz="1000" b="1" dirty="0">
                        <a:latin typeface="+mj-ea"/>
                        <a:ea typeface="+mj-ea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979"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1000" b="1" i="0" u="none" strike="noStrike" cap="none" baseline="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테스트 및 디버깅</a:t>
                      </a:r>
                      <a:endParaRPr lang="en-US" altLang="ko-KR" sz="1000" b="1" i="0" u="none" strike="noStrike" cap="none" baseline="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438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1" dirty="0">
                          <a:latin typeface="+mj-ea"/>
                          <a:ea typeface="+mj-ea"/>
                        </a:rPr>
                        <a:t>최종</a:t>
                      </a:r>
                      <a:endParaRPr lang="en-US" altLang="ko-KR" sz="1000" b="1" dirty="0">
                        <a:latin typeface="+mj-ea"/>
                        <a:ea typeface="+mj-ea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ctr" defTabSz="90000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노인들의 악력 및 하지 운동을 위한 </a:t>
                      </a:r>
                      <a:r>
                        <a:rPr lang="ko-KR" altLang="en-US" sz="1000" b="0" i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리듬게임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3" marR="91433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9052" marR="99052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9052" marR="99052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9052" marR="99052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4" name="오른쪽 화살표 31"/>
          <p:cNvSpPr/>
          <p:nvPr/>
        </p:nvSpPr>
        <p:spPr>
          <a:xfrm>
            <a:off x="2633805" y="3048964"/>
            <a:ext cx="7037248" cy="17565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 lang="ko-KR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Box 110"/>
          <p:cNvSpPr txBox="1">
            <a:spLocks noChangeArrowheads="1"/>
          </p:cNvSpPr>
          <p:nvPr/>
        </p:nvSpPr>
        <p:spPr>
          <a:xfrm>
            <a:off x="1607246" y="1381551"/>
            <a:ext cx="758016" cy="2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ctr" eaLnBrk="1" hangingPunct="1">
              <a:spcBef>
                <a:spcPct val="50000"/>
              </a:spcBef>
              <a:defRPr lang="ko-KR" altLang="en-US"/>
            </a:pPr>
            <a:r>
              <a:rPr lang="ko-KR" altLang="en-US" sz="1200" b="1" dirty="0">
                <a:latin typeface="+mj-ea"/>
                <a:ea typeface="+mj-ea"/>
              </a:rPr>
              <a:t>연구시작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7" name="AutoShape 102"/>
          <p:cNvSpPr>
            <a:spLocks noChangeArrowheads="1"/>
          </p:cNvSpPr>
          <p:nvPr/>
        </p:nvSpPr>
        <p:spPr>
          <a:xfrm flipV="1">
            <a:off x="8652414" y="1695108"/>
            <a:ext cx="140677" cy="1524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777777"/>
            </a:solidFill>
            <a:miter/>
          </a:ln>
        </p:spPr>
        <p:txBody>
          <a:bodyPr rot="10800000" wrap="none" anchor="ctr"/>
          <a:lstStyle>
            <a:lvl1pPr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eaLnBrk="1" hangingPunct="1">
              <a:defRPr lang="ko-KR" altLang="en-US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 Box 316"/>
          <p:cNvSpPr txBox="1">
            <a:spLocks noChangeArrowheads="1"/>
          </p:cNvSpPr>
          <p:nvPr/>
        </p:nvSpPr>
        <p:spPr>
          <a:xfrm>
            <a:off x="8351285" y="1446669"/>
            <a:ext cx="742931" cy="216000"/>
          </a:xfrm>
          <a:prstGeom prst="rect">
            <a:avLst/>
          </a:prstGeom>
          <a:noFill/>
          <a:ln>
            <a:noFill/>
          </a:ln>
        </p:spPr>
        <p:txBody>
          <a:bodyPr lIns="18000" tIns="10799" rIns="18000" bIns="10799" anchor="ctr"/>
          <a:lstStyle>
            <a:lvl1pPr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ctr" eaLnBrk="1" latinLnBrk="1" hangingPunct="1">
              <a:defRPr lang="ko-KR"/>
            </a:pPr>
            <a:r>
              <a:rPr lang="ko-KR" altLang="en-US" sz="1200" b="1" dirty="0" smtClean="0">
                <a:latin typeface="+mj-ea"/>
                <a:ea typeface="+mj-ea"/>
              </a:rPr>
              <a:t>최종 발표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9" name="Text Box 110"/>
          <p:cNvSpPr txBox="1">
            <a:spLocks noChangeArrowheads="1"/>
          </p:cNvSpPr>
          <p:nvPr/>
        </p:nvSpPr>
        <p:spPr>
          <a:xfrm>
            <a:off x="8365931" y="1931200"/>
            <a:ext cx="713640" cy="2341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ctr" eaLnBrk="1" hangingPunct="1">
              <a:spcBef>
                <a:spcPct val="50000"/>
              </a:spcBef>
              <a:defRPr lang="ko-KR" altLang="en-US"/>
            </a:pPr>
            <a:r>
              <a:rPr lang="en-US" altLang="ko-KR" sz="1200" b="1" dirty="0" smtClean="0">
                <a:latin typeface="+mj-ea"/>
                <a:ea typeface="+mj-ea"/>
              </a:rPr>
              <a:t>2019.</a:t>
            </a:r>
            <a:r>
              <a:rPr lang="ko-KR" altLang="en-US" sz="1200" b="1" dirty="0" smtClean="0">
                <a:latin typeface="+mj-ea"/>
                <a:ea typeface="+mj-ea"/>
              </a:rPr>
              <a:t>0</a:t>
            </a:r>
            <a:r>
              <a:rPr lang="en-US" altLang="ko-KR" sz="1200" b="1" dirty="0">
                <a:latin typeface="+mj-ea"/>
                <a:ea typeface="+mj-ea"/>
              </a:rPr>
              <a:t>9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40" name="AutoShape 318"/>
          <p:cNvSpPr>
            <a:spLocks noChangeArrowheads="1"/>
          </p:cNvSpPr>
          <p:nvPr/>
        </p:nvSpPr>
        <p:spPr>
          <a:xfrm flipV="1">
            <a:off x="1915916" y="1675726"/>
            <a:ext cx="140677" cy="1524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777777"/>
            </a:solidFill>
            <a:miter/>
          </a:ln>
        </p:spPr>
        <p:txBody>
          <a:bodyPr rot="10800000" wrap="none" anchor="ctr"/>
          <a:lstStyle>
            <a:lvl1pPr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eaLnBrk="1" hangingPunct="1">
              <a:defRPr lang="ko-KR" altLang="en-US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 Box 110"/>
          <p:cNvSpPr txBox="1">
            <a:spLocks noChangeArrowheads="1"/>
          </p:cNvSpPr>
          <p:nvPr/>
        </p:nvSpPr>
        <p:spPr>
          <a:xfrm>
            <a:off x="1631949" y="1948091"/>
            <a:ext cx="706721" cy="2341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ctr" eaLnBrk="1" hangingPunct="1">
              <a:spcBef>
                <a:spcPct val="50000"/>
              </a:spcBef>
              <a:defRPr lang="ko-KR" altLang="en-US"/>
            </a:pPr>
            <a:r>
              <a:rPr lang="en-US" altLang="ko-KR" sz="1200" b="1" dirty="0" smtClean="0">
                <a:latin typeface="+mj-ea"/>
                <a:ea typeface="+mj-ea"/>
              </a:rPr>
              <a:t>2019.03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52" name="오른쪽 화살표 36"/>
          <p:cNvSpPr/>
          <p:nvPr/>
        </p:nvSpPr>
        <p:spPr>
          <a:xfrm>
            <a:off x="2647950" y="3439362"/>
            <a:ext cx="1512094" cy="18579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 lang="ko-KR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Shape 140"/>
          <p:cNvSpPr/>
          <p:nvPr/>
        </p:nvSpPr>
        <p:spPr>
          <a:xfrm>
            <a:off x="1681164" y="1893005"/>
            <a:ext cx="7335374" cy="54858"/>
          </a:xfrm>
          <a:prstGeom prst="rect">
            <a:avLst/>
          </a:prstGeom>
          <a:solidFill>
            <a:schemeClr val="accent1"/>
          </a:solidFill>
          <a:ln w="9525" cap="flat">
            <a:solidFill>
              <a:srgbClr val="B2B2B2"/>
            </a:solidFill>
            <a:prstDash val="solid"/>
            <a:miter/>
          </a:ln>
        </p:spPr>
        <p:txBody>
          <a:bodyPr lIns="91424" tIns="45700" rIns="91424" bIns="45700" anchor="ctr" anchorCtr="0">
            <a:noAutofit/>
          </a:bodyPr>
          <a:lstStyle/>
          <a:p>
            <a:pPr>
              <a:buClr>
                <a:srgbClr val="000000"/>
              </a:buClr>
              <a:defRPr lang="ko-KR" altLang="en-US"/>
            </a:pPr>
            <a:endParaRPr lang="ko-KR"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오른쪽 화살표 36"/>
          <p:cNvSpPr/>
          <p:nvPr/>
        </p:nvSpPr>
        <p:spPr>
          <a:xfrm>
            <a:off x="4160044" y="3812686"/>
            <a:ext cx="990600" cy="18579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 lang="ko-KR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오른쪽 화살표 36"/>
          <p:cNvSpPr/>
          <p:nvPr/>
        </p:nvSpPr>
        <p:spPr>
          <a:xfrm>
            <a:off x="4160044" y="4217269"/>
            <a:ext cx="990600" cy="18579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 lang="ko-KR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오른쪽 화살표 36"/>
          <p:cNvSpPr/>
          <p:nvPr/>
        </p:nvSpPr>
        <p:spPr>
          <a:xfrm>
            <a:off x="5150644" y="4586546"/>
            <a:ext cx="2520156" cy="1795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 lang="ko-KR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28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일정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30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32" name="오른쪽 화살표 36"/>
          <p:cNvSpPr/>
          <p:nvPr/>
        </p:nvSpPr>
        <p:spPr>
          <a:xfrm>
            <a:off x="7670800" y="4983956"/>
            <a:ext cx="2000252" cy="1795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 lang="ko-KR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89820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5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5</a:t>
            </a:r>
            <a:r>
              <a:rPr lang="ko-KR" altLang="en-US" sz="2400" b="1" i="0" u="none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. </a:t>
            </a:r>
            <a:r>
              <a:rPr lang="ko-KR" altLang="en-US" sz="24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시연</a:t>
            </a:r>
            <a:endParaRPr lang="ko-KR" altLang="en-US" sz="2400" b="1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defRPr lang="ko-KR" altLang="en-US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15</a:t>
            </a:fld>
            <a:endParaRPr lang="en-US" dirty="0"/>
          </a:p>
        </p:txBody>
      </p:sp>
      <p:pic>
        <p:nvPicPr>
          <p:cNvPr id="3" name="순번 12 - 노인의 악력 및 하지 운동을 위한 리듬게임_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888" y="853257"/>
            <a:ext cx="9551001" cy="537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3744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81000" y="2"/>
            <a:ext cx="9144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lvl="1">
              <a:buClr>
                <a:srgbClr val="000000"/>
              </a:buClr>
              <a:defRPr lang="ko-KR" altLang="en-US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" name="Shape 189"/>
          <p:cNvSpPr txBox="1"/>
          <p:nvPr/>
        </p:nvSpPr>
        <p:spPr>
          <a:xfrm>
            <a:off x="599216" y="115890"/>
            <a:ext cx="8925785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6. </a:t>
            </a: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연구 일정</a:t>
            </a:r>
            <a:endParaRPr lang="ko-KR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27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28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30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304" y="963168"/>
            <a:ext cx="9759696" cy="30008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[1] </a:t>
            </a:r>
            <a:r>
              <a:rPr lang="ko-KR" altLang="en-US" dirty="0" smtClean="0">
                <a:latin typeface="+mn-ea"/>
                <a:ea typeface="+mn-ea"/>
              </a:rPr>
              <a:t>국가통계포털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en-US" altLang="ko-KR" dirty="0">
                <a:latin typeface="+mn-ea"/>
                <a:ea typeface="+mn-ea"/>
                <a:hlinkClick r:id="rId3"/>
              </a:rPr>
              <a:t>http://kosis.kr/conts/nsportalStats/nsportalStats_0102Body.jsp?menuId=10&amp;NUM=1014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[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en-US" altLang="ko-KR" dirty="0" smtClean="0">
                <a:latin typeface="+mn-ea"/>
                <a:ea typeface="+mn-ea"/>
              </a:rPr>
              <a:t>] 2017 </a:t>
            </a:r>
            <a:r>
              <a:rPr lang="ko-KR" altLang="en-US" dirty="0" smtClean="0">
                <a:latin typeface="+mn-ea"/>
                <a:ea typeface="+mn-ea"/>
              </a:rPr>
              <a:t>노인실태조사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보건복지부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[3] </a:t>
            </a:r>
            <a:r>
              <a:rPr lang="ko-KR" altLang="en-US" dirty="0" err="1">
                <a:latin typeface="+mn-ea"/>
                <a:ea typeface="+mn-ea"/>
              </a:rPr>
              <a:t>오제겸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조완주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(2018). </a:t>
            </a:r>
            <a:r>
              <a:rPr lang="ko-KR" altLang="en-US" dirty="0">
                <a:latin typeface="+mn-ea"/>
                <a:ea typeface="+mn-ea"/>
              </a:rPr>
              <a:t>하지근력강화 운동프로그램이 노인 여성의 등속성근력과 </a:t>
            </a:r>
            <a:r>
              <a:rPr lang="ko-KR" altLang="en-US" dirty="0" err="1">
                <a:latin typeface="+mn-ea"/>
                <a:ea typeface="+mn-ea"/>
              </a:rPr>
              <a:t>낙상예방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관련체력에</a:t>
            </a:r>
            <a:r>
              <a:rPr lang="ko-KR" altLang="en-US" dirty="0">
                <a:latin typeface="+mn-ea"/>
                <a:ea typeface="+mn-ea"/>
              </a:rPr>
              <a:t> 미치는 영향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한국체육과학회지</a:t>
            </a:r>
            <a:r>
              <a:rPr lang="en-US" altLang="ko-KR" dirty="0">
                <a:latin typeface="+mn-ea"/>
                <a:ea typeface="+mn-ea"/>
              </a:rPr>
              <a:t>, 27(5), 1225-1235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[</a:t>
            </a:r>
            <a:r>
              <a:rPr lang="en-US" altLang="ko-KR" dirty="0">
                <a:latin typeface="+mn-ea"/>
                <a:ea typeface="+mn-ea"/>
              </a:rPr>
              <a:t>4</a:t>
            </a:r>
            <a:r>
              <a:rPr lang="en-US" altLang="ko-KR" dirty="0" smtClean="0">
                <a:latin typeface="+mn-ea"/>
                <a:ea typeface="+mn-ea"/>
              </a:rPr>
              <a:t>] </a:t>
            </a:r>
            <a:r>
              <a:rPr lang="ko-KR" altLang="en-US" dirty="0" err="1">
                <a:latin typeface="+mn-ea"/>
                <a:ea typeface="+mn-ea"/>
              </a:rPr>
              <a:t>오병택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황영시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(2017) </a:t>
            </a:r>
            <a:r>
              <a:rPr lang="ko-KR" altLang="en-US" dirty="0">
                <a:latin typeface="+mn-ea"/>
                <a:ea typeface="+mn-ea"/>
              </a:rPr>
              <a:t>한국 노인에서 악력 저하와 관련된 요인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임상노인의학회지</a:t>
            </a:r>
            <a:r>
              <a:rPr lang="en-US" altLang="ko-KR" dirty="0">
                <a:latin typeface="+mn-ea"/>
                <a:ea typeface="+mn-ea"/>
              </a:rPr>
              <a:t>, 18(1), </a:t>
            </a:r>
            <a:r>
              <a:rPr lang="en-US" altLang="ko-KR" dirty="0" smtClean="0">
                <a:latin typeface="+mn-ea"/>
                <a:ea typeface="+mn-ea"/>
              </a:rPr>
              <a:t>22-29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[5</a:t>
            </a:r>
            <a:r>
              <a:rPr lang="en-US" altLang="ko-KR" dirty="0">
                <a:latin typeface="+mn-ea"/>
                <a:ea typeface="+mn-ea"/>
              </a:rPr>
              <a:t>] Prognostic value of grip strength: Findings from the Prospective Urban Rural Epidemiology (PURE) study. Lancet. </a:t>
            </a:r>
            <a:r>
              <a:rPr lang="en-US" altLang="ko-KR" dirty="0" smtClean="0">
                <a:latin typeface="+mn-ea"/>
                <a:ea typeface="+mn-ea"/>
              </a:rPr>
              <a:t>386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[6] </a:t>
            </a:r>
            <a:r>
              <a:rPr lang="ko-KR" altLang="en-US" dirty="0" smtClean="0">
                <a:latin typeface="+mn-ea"/>
                <a:ea typeface="+mn-ea"/>
              </a:rPr>
              <a:t>보건복지부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건강운동 노인 신체활동 교실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[7] </a:t>
            </a:r>
            <a:r>
              <a:rPr lang="ko-KR" altLang="en-US" dirty="0">
                <a:latin typeface="+mn-ea"/>
                <a:ea typeface="+mn-ea"/>
              </a:rPr>
              <a:t>대한재활의학회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노인 환자의 재활</a:t>
            </a:r>
            <a:r>
              <a:rPr lang="en-US" altLang="ko-KR" dirty="0">
                <a:latin typeface="+mn-ea"/>
                <a:ea typeface="+mn-ea"/>
              </a:rPr>
              <a:t>‘, </a:t>
            </a:r>
            <a:r>
              <a:rPr lang="en-US" altLang="ko-KR" dirty="0">
                <a:latin typeface="+mn-ea"/>
                <a:ea typeface="+mn-ea"/>
                <a:hlinkClick r:id="rId4"/>
              </a:rPr>
              <a:t>https://</a:t>
            </a:r>
            <a:r>
              <a:rPr lang="en-US" altLang="ko-KR" dirty="0" smtClean="0">
                <a:latin typeface="+mn-ea"/>
                <a:ea typeface="+mn-ea"/>
                <a:hlinkClick r:id="rId4"/>
              </a:rPr>
              <a:t>www.karm.or.kr/info/movie_view.php?num=3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1742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81000" y="2"/>
            <a:ext cx="9144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lvl="1">
              <a:buClr>
                <a:srgbClr val="000000"/>
              </a:buClr>
              <a:defRPr lang="ko-KR" altLang="en-US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" name="Shape 189"/>
          <p:cNvSpPr txBox="1"/>
          <p:nvPr/>
        </p:nvSpPr>
        <p:spPr>
          <a:xfrm>
            <a:off x="599216" y="115890"/>
            <a:ext cx="8925785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6. </a:t>
            </a: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연구 일정</a:t>
            </a:r>
            <a:endParaRPr lang="ko-KR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27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28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30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17</a:t>
            </a:fld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6A70CA-6D20-4D20-9E36-6DAA6559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802328"/>
              </p:ext>
            </p:extLst>
          </p:nvPr>
        </p:nvGraphicFramePr>
        <p:xfrm>
          <a:off x="344488" y="942727"/>
          <a:ext cx="9289031" cy="5159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139">
                  <a:extLst>
                    <a:ext uri="{9D8B030D-6E8A-4147-A177-3AD203B41FA5}">
                      <a16:colId xmlns:a16="http://schemas.microsoft.com/office/drawing/2014/main" val="3871400596"/>
                    </a:ext>
                  </a:extLst>
                </a:gridCol>
                <a:gridCol w="8079892">
                  <a:extLst>
                    <a:ext uri="{9D8B030D-6E8A-4147-A177-3AD203B41FA5}">
                      <a16:colId xmlns:a16="http://schemas.microsoft.com/office/drawing/2014/main" val="2182222432"/>
                    </a:ext>
                  </a:extLst>
                </a:gridCol>
              </a:tblGrid>
              <a:tr h="3372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b="1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고령인구비율</a:t>
                      </a:r>
                      <a:endParaRPr lang="ko-KR" altLang="en-US" sz="1600" b="1" i="0" u="none" strike="noStrike" cap="non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92530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기관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통계청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92205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게재년도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56259"/>
                  </a:ext>
                </a:extLst>
              </a:tr>
              <a:tr h="6693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요약</a:t>
                      </a:r>
                      <a:endParaRPr lang="en-US" altLang="ko-KR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2010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년부터 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2019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년까지 한국의 고령인구비율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(65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세 이상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을 나타냄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86939"/>
                  </a:ext>
                </a:extLst>
              </a:tr>
              <a:tr h="2837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대표그림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280255"/>
                  </a:ext>
                </a:extLst>
              </a:tr>
              <a:tr h="640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참고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고령인구비율이 꾸준히 증가하고 있음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40355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51503"/>
            <a:ext cx="7740650" cy="27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014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81000" y="2"/>
            <a:ext cx="9144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lvl="1">
              <a:buClr>
                <a:srgbClr val="000000"/>
              </a:buClr>
              <a:defRPr lang="ko-KR" altLang="en-US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" name="Shape 189"/>
          <p:cNvSpPr txBox="1"/>
          <p:nvPr/>
        </p:nvSpPr>
        <p:spPr>
          <a:xfrm>
            <a:off x="599216" y="115890"/>
            <a:ext cx="8925785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6. </a:t>
            </a: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연구 일정</a:t>
            </a:r>
            <a:endParaRPr lang="ko-KR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27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28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30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18</a:t>
            </a:fld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6A70CA-6D20-4D20-9E36-6DAA6559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25849"/>
              </p:ext>
            </p:extLst>
          </p:nvPr>
        </p:nvGraphicFramePr>
        <p:xfrm>
          <a:off x="344488" y="942727"/>
          <a:ext cx="9289031" cy="5127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139">
                  <a:extLst>
                    <a:ext uri="{9D8B030D-6E8A-4147-A177-3AD203B41FA5}">
                      <a16:colId xmlns:a16="http://schemas.microsoft.com/office/drawing/2014/main" val="3871400596"/>
                    </a:ext>
                  </a:extLst>
                </a:gridCol>
                <a:gridCol w="8079892">
                  <a:extLst>
                    <a:ext uri="{9D8B030D-6E8A-4147-A177-3AD203B41FA5}">
                      <a16:colId xmlns:a16="http://schemas.microsoft.com/office/drawing/2014/main" val="2182222432"/>
                    </a:ext>
                  </a:extLst>
                </a:gridCol>
              </a:tblGrid>
              <a:tr h="3372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노인실태조사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92530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기관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보건복지부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92205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게재년도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56259"/>
                  </a:ext>
                </a:extLst>
              </a:tr>
              <a:tr h="6693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요약</a:t>
                      </a:r>
                      <a:endParaRPr lang="en-US" altLang="ko-KR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사회경제문화적 변화 및 정책변화라는 맥락 속에서 노인의 </a:t>
                      </a:r>
                      <a:r>
                        <a:rPr lang="ko-KR" altLang="en-US" sz="1400" b="1" baseline="0" dirty="0" err="1" smtClean="0">
                          <a:latin typeface="+mn-ea"/>
                          <a:ea typeface="+mn-ea"/>
                        </a:rPr>
                        <a:t>제특성과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 err="1" smtClean="0">
                          <a:latin typeface="+mn-ea"/>
                          <a:ea typeface="+mn-ea"/>
                        </a:rPr>
                        <a:t>생활현황을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 다각적으로 파악하여 </a:t>
                      </a:r>
                      <a:r>
                        <a:rPr lang="ko-KR" altLang="en-US" sz="1400" b="1" baseline="0" dirty="0" err="1" smtClean="0">
                          <a:latin typeface="+mn-ea"/>
                          <a:ea typeface="+mn-ea"/>
                        </a:rPr>
                        <a:t>시계열적인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 변화추이를 파악하고 노인 내부의 다양성을 정확히 파악함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86939"/>
                  </a:ext>
                </a:extLst>
              </a:tr>
              <a:tr h="3425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참고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노인의 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15.9%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는 낙상 경험이 있고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년간 </a:t>
                      </a:r>
                      <a:r>
                        <a:rPr lang="ko-KR" altLang="en-US" sz="1400" b="1" baseline="0" dirty="0" err="1" smtClean="0">
                          <a:latin typeface="+mn-ea"/>
                          <a:ea typeface="+mn-ea"/>
                        </a:rPr>
                        <a:t>낙상횟수는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 평균 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2.1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회이며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낙상의 주된 이유는 바닥이 미끄러워서 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26.4%, 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다리에 힘이 풀려서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갑자기 주저앉아서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) 20.1%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임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40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99599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81000" y="2"/>
            <a:ext cx="9144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lvl="1">
              <a:buClr>
                <a:srgbClr val="000000"/>
              </a:buClr>
              <a:defRPr lang="ko-KR" altLang="en-US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" name="Shape 189"/>
          <p:cNvSpPr txBox="1"/>
          <p:nvPr/>
        </p:nvSpPr>
        <p:spPr>
          <a:xfrm>
            <a:off x="599216" y="115890"/>
            <a:ext cx="8925785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6. </a:t>
            </a: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연구 일정</a:t>
            </a:r>
            <a:endParaRPr lang="ko-KR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27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28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30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19</a:t>
            </a:fld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6A70CA-6D20-4D20-9E36-6DAA6559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706534"/>
              </p:ext>
            </p:extLst>
          </p:nvPr>
        </p:nvGraphicFramePr>
        <p:xfrm>
          <a:off x="344488" y="942727"/>
          <a:ext cx="9289031" cy="52675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139">
                  <a:extLst>
                    <a:ext uri="{9D8B030D-6E8A-4147-A177-3AD203B41FA5}">
                      <a16:colId xmlns:a16="http://schemas.microsoft.com/office/drawing/2014/main" val="3871400596"/>
                    </a:ext>
                  </a:extLst>
                </a:gridCol>
                <a:gridCol w="8079892">
                  <a:extLst>
                    <a:ext uri="{9D8B030D-6E8A-4147-A177-3AD203B41FA5}">
                      <a16:colId xmlns:a16="http://schemas.microsoft.com/office/drawing/2014/main" val="2182222432"/>
                    </a:ext>
                  </a:extLst>
                </a:gridCol>
              </a:tblGrid>
              <a:tr h="3372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b="1" dirty="0" smtClean="0"/>
                        <a:t>하지근력강화 운동프로그램이 노인 여성의 등속성근력과 </a:t>
                      </a:r>
                      <a:r>
                        <a:rPr lang="ko-KR" altLang="en-US" sz="1600" b="1" dirty="0" err="1" smtClean="0"/>
                        <a:t>낙상예방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관련체력에</a:t>
                      </a:r>
                      <a:r>
                        <a:rPr lang="ko-KR" altLang="en-US" sz="1600" b="1" dirty="0" smtClean="0"/>
                        <a:t> 미치는 영향</a:t>
                      </a:r>
                      <a:endParaRPr lang="ko-KR" altLang="en-US" sz="1600" b="1" i="0" u="none" strike="noStrike" cap="non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92530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기관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오제겸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조완주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한국체육과학회지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92205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게재년도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56259"/>
                  </a:ext>
                </a:extLst>
              </a:tr>
              <a:tr h="6693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요약</a:t>
                      </a:r>
                      <a:endParaRPr lang="en-US" altLang="ko-KR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1" dirty="0" smtClean="0"/>
                        <a:t>여성 노인에게 흔히 나타나는 하지근력약화에 따른 낙상 위험을 감소하기 위해 </a:t>
                      </a:r>
                      <a:r>
                        <a:rPr lang="en-US" altLang="ko-KR" b="1" dirty="0" smtClean="0"/>
                        <a:t>8</a:t>
                      </a:r>
                      <a:r>
                        <a:rPr lang="ko-KR" altLang="en-US" b="1" dirty="0" smtClean="0"/>
                        <a:t>주간 적용한 하지근력운동프로그램이 여성 노인의 </a:t>
                      </a:r>
                      <a:r>
                        <a:rPr lang="ko-KR" altLang="en-US" b="1" dirty="0" err="1" smtClean="0"/>
                        <a:t>신체구성과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등속성</a:t>
                      </a:r>
                      <a:r>
                        <a:rPr lang="ko-KR" altLang="en-US" b="1" dirty="0" smtClean="0"/>
                        <a:t> 근력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/>
                        <a:t>낙상예방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관련체력에</a:t>
                      </a:r>
                      <a:r>
                        <a:rPr lang="ko-KR" altLang="en-US" b="1" dirty="0" smtClean="0"/>
                        <a:t> 미치는 영향에 대해 분석하고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smtClean="0"/>
                        <a:t>낙상 예방을 위한 프로그램의 효과를 검증하며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smtClean="0"/>
                        <a:t>추가적으로 더 나아가 여러 </a:t>
                      </a:r>
                      <a:r>
                        <a:rPr lang="ko-KR" altLang="en-US" b="1" dirty="0" err="1" smtClean="0"/>
                        <a:t>낙상예방</a:t>
                      </a:r>
                      <a:r>
                        <a:rPr lang="ko-KR" altLang="en-US" b="1" dirty="0" smtClean="0"/>
                        <a:t> 프로그램과 관련된 연구에 필요한 기초자료를 제공함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86939"/>
                  </a:ext>
                </a:extLst>
              </a:tr>
              <a:tr h="26423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참고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첫번째로  하지근력강화 운동프로그램에 참여한 </a:t>
                      </a:r>
                      <a:r>
                        <a:rPr lang="ko-KR" altLang="en-US" sz="1400" b="1" baseline="0" dirty="0" err="1" smtClean="0">
                          <a:latin typeface="+mn-ea"/>
                          <a:ea typeface="+mn-ea"/>
                        </a:rPr>
                        <a:t>실험군은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 체중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 err="1" smtClean="0">
                          <a:latin typeface="+mn-ea"/>
                          <a:ea typeface="+mn-ea"/>
                        </a:rPr>
                        <a:t>체지방량은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 유의한 차이가 없었으며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 err="1" smtClean="0">
                          <a:latin typeface="+mn-ea"/>
                          <a:ea typeface="+mn-ea"/>
                        </a:rPr>
                        <a:t>제지방과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 err="1" smtClean="0">
                          <a:latin typeface="+mn-ea"/>
                          <a:ea typeface="+mn-ea"/>
                        </a:rPr>
                        <a:t>골격근량은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 유의하게 증가하여 긍정적인 효과가 나타났다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두번째로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b="1" dirty="0" smtClean="0"/>
                        <a:t>하지근력강화 운동프로그램에 참여한 </a:t>
                      </a:r>
                      <a:r>
                        <a:rPr lang="ko-KR" altLang="en-US" b="1" dirty="0" err="1" smtClean="0"/>
                        <a:t>실험군은</a:t>
                      </a:r>
                      <a:r>
                        <a:rPr lang="ko-KR" altLang="en-US" b="1" dirty="0" smtClean="0"/>
                        <a:t> 굴곡과 신전 시 </a:t>
                      </a:r>
                      <a:r>
                        <a:rPr lang="en-US" altLang="ko-KR" b="1" dirty="0" smtClean="0"/>
                        <a:t>60°/sec </a:t>
                      </a:r>
                      <a:r>
                        <a:rPr lang="ko-KR" altLang="en-US" b="1" dirty="0" smtClean="0"/>
                        <a:t>체중 당 최대 </a:t>
                      </a:r>
                      <a:r>
                        <a:rPr lang="ko-KR" altLang="en-US" b="1" dirty="0" err="1" smtClean="0"/>
                        <a:t>힘효율이</a:t>
                      </a:r>
                      <a:r>
                        <a:rPr lang="ko-KR" altLang="en-US" b="1" dirty="0" smtClean="0"/>
                        <a:t> 운동 집단에서 유의하게 증가하여 긍정적인 효과가 있는 것으로 나타났다</a:t>
                      </a:r>
                      <a:r>
                        <a:rPr lang="en-US" altLang="ko-KR" b="1" dirty="0" smtClean="0"/>
                        <a:t>.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세번째로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b="1" dirty="0" err="1" smtClean="0"/>
                        <a:t>하지근력</a:t>
                      </a:r>
                      <a:r>
                        <a:rPr lang="ko-KR" altLang="en-US" b="1" dirty="0" smtClean="0"/>
                        <a:t> 강화 운동프로그램에 참여한 </a:t>
                      </a:r>
                      <a:r>
                        <a:rPr lang="ko-KR" altLang="en-US" b="1" dirty="0" err="1" smtClean="0"/>
                        <a:t>실험군은</a:t>
                      </a:r>
                      <a:r>
                        <a:rPr lang="ko-KR" altLang="en-US" b="1" dirty="0" smtClean="0"/>
                        <a:t> 유연성에서 유의한 차이가 없었으며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smtClean="0"/>
                        <a:t>하지 </a:t>
                      </a:r>
                      <a:r>
                        <a:rPr lang="ko-KR" altLang="en-US" b="1" dirty="0" err="1" smtClean="0"/>
                        <a:t>근기능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smtClean="0"/>
                        <a:t>보행 및 </a:t>
                      </a:r>
                      <a:r>
                        <a:rPr lang="ko-KR" altLang="en-US" b="1" dirty="0" err="1" smtClean="0"/>
                        <a:t>동적평형성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/>
                        <a:t>협응력은</a:t>
                      </a:r>
                      <a:r>
                        <a:rPr lang="ko-KR" altLang="en-US" b="1" dirty="0" smtClean="0"/>
                        <a:t> 통계적으로 유의하게 증가하여 긍정적인 효과가 있는 것으로 나타났다</a:t>
                      </a:r>
                      <a:r>
                        <a:rPr lang="en-US" altLang="ko-KR" b="1" dirty="0" smtClean="0"/>
                        <a:t>.</a:t>
                      </a:r>
                      <a:endParaRPr lang="en-US" altLang="ko-KR" sz="1400" b="1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40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4123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495300" y="1039332"/>
            <a:ext cx="8915400" cy="5018780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2000" b="1" dirty="0">
                <a:solidFill>
                  <a:schemeClr val="dk1"/>
                </a:solidFill>
                <a:cs typeface="Times New Roman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cs typeface="Times New Roman"/>
              </a:rPr>
              <a:t>필요성</a:t>
            </a:r>
            <a:endParaRPr lang="ko-KR" altLang="en-US" sz="2000" b="1" dirty="0">
              <a:solidFill>
                <a:schemeClr val="dk1"/>
              </a:solidFill>
              <a:cs typeface="Times New Roman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2000" b="1" dirty="0">
                <a:solidFill>
                  <a:schemeClr val="dk1"/>
                </a:solidFill>
                <a:cs typeface="Times New Roman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cs typeface="Times New Roman"/>
              </a:rPr>
              <a:t>연구 내용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2000" b="1" dirty="0" smtClean="0">
                <a:solidFill>
                  <a:schemeClr val="dk1"/>
                </a:solidFill>
                <a:cs typeface="Times New Roman"/>
              </a:rPr>
              <a:t> 팀원 </a:t>
            </a:r>
            <a:r>
              <a:rPr lang="ko-KR" altLang="en-US" sz="2000" b="1" dirty="0">
                <a:solidFill>
                  <a:schemeClr val="dk1"/>
                </a:solidFill>
                <a:cs typeface="Times New Roman"/>
              </a:rPr>
              <a:t>역할 분담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2000" b="1" dirty="0">
                <a:solidFill>
                  <a:schemeClr val="dk1"/>
                </a:solidFill>
                <a:cs typeface="Times New Roman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cs typeface="Times New Roman"/>
              </a:rPr>
              <a:t>연구 </a:t>
            </a:r>
            <a:r>
              <a:rPr lang="ko-KR" altLang="en-US" sz="2000" b="1" dirty="0" smtClean="0">
                <a:solidFill>
                  <a:schemeClr val="dk1"/>
                </a:solidFill>
                <a:cs typeface="Times New Roman"/>
              </a:rPr>
              <a:t>일정</a:t>
            </a:r>
            <a:endParaRPr lang="en-US" altLang="ko-KR" sz="2000" b="1" dirty="0" smtClean="0">
              <a:solidFill>
                <a:schemeClr val="dk1"/>
              </a:solidFill>
              <a:cs typeface="Times New Roman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ko-KR" altLang="en-US" sz="2000" b="1" dirty="0" smtClean="0">
                <a:solidFill>
                  <a:schemeClr val="dk1"/>
                </a:solidFill>
                <a:cs typeface="Times New Roman"/>
              </a:rPr>
              <a:t> 시연</a:t>
            </a:r>
            <a:endParaRPr lang="en-US" altLang="ko-KR" sz="2000" b="1" dirty="0" smtClean="0">
              <a:solidFill>
                <a:schemeClr val="dk1"/>
              </a:solidFill>
              <a:cs typeface="Times New Roman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  <a:defRPr lang="ko-KR" altLang="en-US"/>
            </a:pPr>
            <a:r>
              <a:rPr lang="en-US" altLang="ko-KR" sz="2000" b="1" dirty="0" smtClean="0">
                <a:solidFill>
                  <a:schemeClr val="dk1"/>
                </a:solidFill>
                <a:cs typeface="Times New Roman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cs typeface="Times New Roman"/>
              </a:rPr>
              <a:t>참고 문헌</a:t>
            </a:r>
            <a:endParaRPr lang="en-US" altLang="ko-KR" sz="2000" b="1" dirty="0" smtClean="0">
              <a:solidFill>
                <a:schemeClr val="dk1"/>
              </a:solidFill>
              <a:cs typeface="Times New Roman"/>
            </a:endParaRPr>
          </a:p>
          <a:p>
            <a:pPr indent="0">
              <a:lnSpc>
                <a:spcPct val="150000"/>
              </a:lnSpc>
              <a:buNone/>
              <a:defRPr lang="ko-KR" altLang="en-US"/>
            </a:pPr>
            <a:r>
              <a:rPr lang="ko-KR" altLang="en-US" sz="2000" b="1" dirty="0" smtClean="0">
                <a:solidFill>
                  <a:schemeClr val="dk1"/>
                </a:solidFill>
                <a:cs typeface="Times New Roman"/>
              </a:rPr>
              <a:t>부록</a:t>
            </a:r>
            <a:endParaRPr lang="en-US" altLang="ko-KR" sz="2000" b="1" dirty="0" smtClean="0">
              <a:solidFill>
                <a:schemeClr val="dk1"/>
              </a:solidFill>
              <a:cs typeface="Times New Roman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lang="ko-KR" altLang="en-US"/>
            </a:pPr>
            <a:r>
              <a:rPr lang="ko-KR" altLang="en-US" sz="2400" b="1" i="0" u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목 차</a:t>
            </a:r>
            <a:endParaRPr lang="ko-KR" sz="2400" b="1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415154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81000" y="2"/>
            <a:ext cx="9144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lvl="1">
              <a:buClr>
                <a:srgbClr val="000000"/>
              </a:buClr>
              <a:defRPr lang="ko-KR" altLang="en-US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" name="Shape 189"/>
          <p:cNvSpPr txBox="1"/>
          <p:nvPr/>
        </p:nvSpPr>
        <p:spPr>
          <a:xfrm>
            <a:off x="599216" y="115890"/>
            <a:ext cx="8925785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6. </a:t>
            </a: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연구 일정</a:t>
            </a:r>
            <a:endParaRPr lang="ko-KR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27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28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30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20</a:t>
            </a:fld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6A70CA-6D20-4D20-9E36-6DAA6559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13089"/>
              </p:ext>
            </p:extLst>
          </p:nvPr>
        </p:nvGraphicFramePr>
        <p:xfrm>
          <a:off x="344488" y="942727"/>
          <a:ext cx="9289031" cy="51913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139">
                  <a:extLst>
                    <a:ext uri="{9D8B030D-6E8A-4147-A177-3AD203B41FA5}">
                      <a16:colId xmlns:a16="http://schemas.microsoft.com/office/drawing/2014/main" val="3871400596"/>
                    </a:ext>
                  </a:extLst>
                </a:gridCol>
                <a:gridCol w="8079892">
                  <a:extLst>
                    <a:ext uri="{9D8B030D-6E8A-4147-A177-3AD203B41FA5}">
                      <a16:colId xmlns:a16="http://schemas.microsoft.com/office/drawing/2014/main" val="2182222432"/>
                    </a:ext>
                  </a:extLst>
                </a:gridCol>
              </a:tblGrid>
              <a:tr h="3372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b="1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한국 노인에서 악력 저하와 관련된 요인</a:t>
                      </a:r>
                      <a:endParaRPr lang="ko-KR" altLang="en-US" sz="1600" b="1" i="0" u="none" strike="noStrike" cap="non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92530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기관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오병택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황영시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이준영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박상균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홍승완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서영성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김대현 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임상노인의학회지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92205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게재년도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56259"/>
                  </a:ext>
                </a:extLst>
              </a:tr>
              <a:tr h="1677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요약</a:t>
                      </a:r>
                      <a:endParaRPr lang="en-US" altLang="ko-KR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1" dirty="0" smtClean="0"/>
                        <a:t>악력은 노인의 </a:t>
                      </a:r>
                      <a:r>
                        <a:rPr lang="ko-KR" altLang="en-US" b="1" dirty="0" err="1" smtClean="0"/>
                        <a:t>건강지표로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ko-KR" altLang="en-US" b="1" dirty="0" err="1" smtClean="0"/>
                        <a:t>신체기능과</a:t>
                      </a:r>
                      <a:r>
                        <a:rPr lang="ko-KR" altLang="en-US" b="1" dirty="0" smtClean="0"/>
                        <a:t> 비례하며 </a:t>
                      </a:r>
                      <a:r>
                        <a:rPr lang="ko-KR" altLang="en-US" b="1" dirty="0" err="1" smtClean="0"/>
                        <a:t>사망률과도</a:t>
                      </a:r>
                      <a:r>
                        <a:rPr lang="ko-KR" altLang="en-US" b="1" dirty="0" smtClean="0"/>
                        <a:t> 관련이 있다</a:t>
                      </a:r>
                      <a:r>
                        <a:rPr lang="en-US" altLang="ko-KR" b="1" dirty="0" smtClean="0"/>
                        <a:t>. </a:t>
                      </a:r>
                      <a:r>
                        <a:rPr lang="ko-KR" altLang="en-US" b="1" dirty="0" smtClean="0"/>
                        <a:t>악력 감소가 노인의 삶에 여러 가지 영향을 미치지만 우리나라에서 악력에 대한 연구는 부족한 실정이므로 노동부의 고령화 연구 </a:t>
                      </a:r>
                      <a:r>
                        <a:rPr lang="ko-KR" altLang="en-US" b="1" dirty="0" err="1" smtClean="0"/>
                        <a:t>패널조사</a:t>
                      </a:r>
                      <a:r>
                        <a:rPr lang="en-US" altLang="ko-KR" b="1" dirty="0" smtClean="0"/>
                        <a:t>(Korean Longitudinal Study on Aging, </a:t>
                      </a:r>
                      <a:r>
                        <a:rPr lang="en-US" altLang="ko-KR" b="1" dirty="0" err="1" smtClean="0"/>
                        <a:t>KLoSA</a:t>
                      </a:r>
                      <a:r>
                        <a:rPr lang="en-US" altLang="ko-KR" b="1" dirty="0" smtClean="0"/>
                        <a:t>)</a:t>
                      </a:r>
                      <a:r>
                        <a:rPr lang="ko-KR" altLang="en-US" b="1" dirty="0" smtClean="0"/>
                        <a:t>를 이용하여 </a:t>
                      </a:r>
                      <a:r>
                        <a:rPr lang="en-US" altLang="ko-KR" b="1" dirty="0" smtClean="0"/>
                        <a:t>65</a:t>
                      </a:r>
                      <a:r>
                        <a:rPr lang="ko-KR" altLang="en-US" b="1" dirty="0" smtClean="0"/>
                        <a:t>세 이상 노인에서 악력 감소와 연관된 요인에 대해서 파악함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86939"/>
                  </a:ext>
                </a:extLst>
              </a:tr>
              <a:tr h="2501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참고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1" dirty="0" smtClean="0"/>
                        <a:t>악력 저하가 인지기능이나 일상 생활 능력과의 연관성외에도 당뇨병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smtClean="0"/>
                        <a:t>우울증 같은 질환과도 연관이 있음을 보여 평상 시 신체 정신적 건강 상태 및 운동이나 노동 여부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smtClean="0"/>
                        <a:t>음주 여부와 같은 개인 생활적 요인에 대한 구체적인 연구가 필요함을 보여주고 있다</a:t>
                      </a:r>
                      <a:r>
                        <a:rPr lang="en-US" altLang="ko-KR" b="1" dirty="0" smtClean="0"/>
                        <a:t>.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40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92963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81000" y="2"/>
            <a:ext cx="9144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lvl="1">
              <a:buClr>
                <a:srgbClr val="000000"/>
              </a:buClr>
              <a:defRPr lang="ko-KR" altLang="en-US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" name="Shape 189"/>
          <p:cNvSpPr txBox="1"/>
          <p:nvPr/>
        </p:nvSpPr>
        <p:spPr>
          <a:xfrm>
            <a:off x="599216" y="115890"/>
            <a:ext cx="8925785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6. </a:t>
            </a: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연구 일정</a:t>
            </a:r>
            <a:endParaRPr lang="ko-KR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27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28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30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21</a:t>
            </a:fld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6A70CA-6D20-4D20-9E36-6DAA6559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88229"/>
              </p:ext>
            </p:extLst>
          </p:nvPr>
        </p:nvGraphicFramePr>
        <p:xfrm>
          <a:off x="344488" y="942727"/>
          <a:ext cx="9289031" cy="53305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139">
                  <a:extLst>
                    <a:ext uri="{9D8B030D-6E8A-4147-A177-3AD203B41FA5}">
                      <a16:colId xmlns:a16="http://schemas.microsoft.com/office/drawing/2014/main" val="3871400596"/>
                    </a:ext>
                  </a:extLst>
                </a:gridCol>
                <a:gridCol w="8079892">
                  <a:extLst>
                    <a:ext uri="{9D8B030D-6E8A-4147-A177-3AD203B41FA5}">
                      <a16:colId xmlns:a16="http://schemas.microsoft.com/office/drawing/2014/main" val="2182222432"/>
                    </a:ext>
                  </a:extLst>
                </a:gridCol>
              </a:tblGrid>
              <a:tr h="3372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1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Prognostic value of grip strength: Findings from the Prospective Urban Rural Epidemiology (PURE) study</a:t>
                      </a:r>
                      <a:endParaRPr lang="ko-KR" altLang="en-US" sz="1600" b="1" i="0" u="none" strike="noStrike" cap="non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92530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기관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Darryl P Leong, Koon K </a:t>
                      </a:r>
                      <a:r>
                        <a:rPr lang="en-US" altLang="ko-KR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Teo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/ Lancet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92205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게재년도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56259"/>
                  </a:ext>
                </a:extLst>
              </a:tr>
              <a:tr h="8262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요약</a:t>
                      </a:r>
                      <a:endParaRPr lang="en-US" altLang="ko-KR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악력 세기를 측정하여 악력이 심혈관계 질환 사망률과 심근경색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뇌졸중 발생률과 어떠한 상관관계가 있는 지와 악력 세기가 이러한 질병을 측정하는 방법이 될 수 있는지를 조사한다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86939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참고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Grip strength was inversely associated with all-cause mortality (hazard ratio per 5 kg reduction in grip strength 1·16, 95% CI 1·13–1·20; p&lt;0·0001), cardiovascular mortality (1·17, 1·11–1·24; p&lt;0·0001), non-cardiovascular mortality (1·17, 1·12–1·21; p&lt;0·0001), myocardial infarction (1·07, 1·02–1·11; p=0·002), and stroke (1·09, 1·05–1·15; p&lt;0·0001). Grip strength was a stronger predictor of all-cause and cardiovascular mortality than systolic blood pressure. We found no </a:t>
                      </a:r>
                      <a:r>
                        <a:rPr lang="en-US" altLang="ko-KR" sz="1400" b="1" baseline="0" dirty="0" err="1" smtClean="0">
                          <a:latin typeface="+mn-ea"/>
                          <a:ea typeface="+mn-ea"/>
                        </a:rPr>
                        <a:t>signifi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 cant association between grip strength and incident diabetes, risk of hospital admission for pneumonia or COPD, injury from fall, or fracture. In high-income countries, the risk of cancer and grip strength were positively associated (0·916, 0·880–0·953; p&lt;0·0001), but this association was not found in middle-income and low-income countries.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40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61520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81000" y="2"/>
            <a:ext cx="9144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lvl="1">
              <a:buClr>
                <a:srgbClr val="000000"/>
              </a:buClr>
              <a:defRPr lang="ko-KR" altLang="en-US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" name="Shape 189"/>
          <p:cNvSpPr txBox="1"/>
          <p:nvPr/>
        </p:nvSpPr>
        <p:spPr>
          <a:xfrm>
            <a:off x="599216" y="115890"/>
            <a:ext cx="8925785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6. </a:t>
            </a: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연구 일정</a:t>
            </a:r>
            <a:endParaRPr lang="ko-KR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27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28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30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22</a:t>
            </a:fld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6A70CA-6D20-4D20-9E36-6DAA6559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91321"/>
              </p:ext>
            </p:extLst>
          </p:nvPr>
        </p:nvGraphicFramePr>
        <p:xfrm>
          <a:off x="344488" y="942727"/>
          <a:ext cx="9289031" cy="5352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139">
                  <a:extLst>
                    <a:ext uri="{9D8B030D-6E8A-4147-A177-3AD203B41FA5}">
                      <a16:colId xmlns:a16="http://schemas.microsoft.com/office/drawing/2014/main" val="3871400596"/>
                    </a:ext>
                  </a:extLst>
                </a:gridCol>
                <a:gridCol w="8079892">
                  <a:extLst>
                    <a:ext uri="{9D8B030D-6E8A-4147-A177-3AD203B41FA5}">
                      <a16:colId xmlns:a16="http://schemas.microsoft.com/office/drawing/2014/main" val="2182222432"/>
                    </a:ext>
                  </a:extLst>
                </a:gridCol>
              </a:tblGrid>
              <a:tr h="3372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b="1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건강운동</a:t>
                      </a:r>
                      <a:r>
                        <a:rPr lang="en-US" altLang="ko-KR" sz="1600" b="1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1600" b="1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노인 신체활동 교실</a:t>
                      </a:r>
                      <a:endParaRPr lang="ko-KR" altLang="en-US" sz="1600" b="1" i="0" u="none" strike="noStrike" cap="non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92530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기관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보건복지부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한국건강증진재단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92205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게재년도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56259"/>
                  </a:ext>
                </a:extLst>
              </a:tr>
              <a:tr h="6693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요약</a:t>
                      </a:r>
                      <a:endParaRPr lang="en-US" altLang="ko-KR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노인의 건강한 생활과 행동에 도움이 되고자 하며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특히 일상생활 수행 능력의 안정성을 유지하고 노인에게 맞는 프로그램을 제공하고자 함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86939"/>
                  </a:ext>
                </a:extLst>
              </a:tr>
              <a:tr h="3650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대표그림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2802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320"/>
          <a:stretch/>
        </p:blipFill>
        <p:spPr>
          <a:xfrm>
            <a:off x="2763837" y="2681287"/>
            <a:ext cx="5160943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60543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81000" y="2"/>
            <a:ext cx="9144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lvl="1">
              <a:buClr>
                <a:srgbClr val="000000"/>
              </a:buClr>
              <a:defRPr lang="ko-KR" altLang="en-US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" name="Shape 189"/>
          <p:cNvSpPr txBox="1"/>
          <p:nvPr/>
        </p:nvSpPr>
        <p:spPr>
          <a:xfrm>
            <a:off x="599216" y="115890"/>
            <a:ext cx="8925785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6. </a:t>
            </a: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연구 일정</a:t>
            </a:r>
            <a:endParaRPr lang="ko-KR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27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28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30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23</a:t>
            </a:fld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6A70CA-6D20-4D20-9E36-6DAA6559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65310"/>
              </p:ext>
            </p:extLst>
          </p:nvPr>
        </p:nvGraphicFramePr>
        <p:xfrm>
          <a:off x="344488" y="942727"/>
          <a:ext cx="9289031" cy="5331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139">
                  <a:extLst>
                    <a:ext uri="{9D8B030D-6E8A-4147-A177-3AD203B41FA5}">
                      <a16:colId xmlns:a16="http://schemas.microsoft.com/office/drawing/2014/main" val="3871400596"/>
                    </a:ext>
                  </a:extLst>
                </a:gridCol>
                <a:gridCol w="8079892">
                  <a:extLst>
                    <a:ext uri="{9D8B030D-6E8A-4147-A177-3AD203B41FA5}">
                      <a16:colId xmlns:a16="http://schemas.microsoft.com/office/drawing/2014/main" val="2182222432"/>
                    </a:ext>
                  </a:extLst>
                </a:gridCol>
              </a:tblGrid>
              <a:tr h="3372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b="1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노인 환자의 재활</a:t>
                      </a:r>
                      <a:endParaRPr lang="ko-KR" altLang="en-US" sz="1600" b="1" i="0" u="none" strike="noStrike" cap="none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92530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기관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대한재활의학회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92205"/>
                  </a:ext>
                </a:extLst>
              </a:tr>
              <a:tr h="33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게재년도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56259"/>
                  </a:ext>
                </a:extLst>
              </a:tr>
              <a:tr h="6693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요약</a:t>
                      </a:r>
                      <a:endParaRPr lang="en-US" altLang="ko-KR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baseline="0" dirty="0" smtClean="0">
                          <a:latin typeface="+mn-ea"/>
                          <a:ea typeface="+mn-ea"/>
                        </a:rPr>
                        <a:t>노인들의 각 질병에 대한 재활 운동을 소개함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86939"/>
                  </a:ext>
                </a:extLst>
              </a:tr>
              <a:tr h="3650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대표그림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280255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37221" y="2774472"/>
            <a:ext cx="5778745" cy="3278736"/>
            <a:chOff x="2637221" y="2774472"/>
            <a:chExt cx="5778745" cy="327873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22531" r="9530"/>
            <a:stretch/>
          </p:blipFill>
          <p:spPr>
            <a:xfrm>
              <a:off x="2637221" y="2774472"/>
              <a:ext cx="2599558" cy="327873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9982" r="8788"/>
            <a:stretch/>
          </p:blipFill>
          <p:spPr>
            <a:xfrm>
              <a:off x="5236779" y="2774473"/>
              <a:ext cx="3179187" cy="3278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89804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 bwMode="auto">
          <a:xfrm>
            <a:off x="188915" y="908720"/>
            <a:ext cx="9558337" cy="5264150"/>
          </a:xfrm>
          <a:prstGeom prst="roundRect">
            <a:avLst>
              <a:gd name="adj" fmla="val 4625"/>
            </a:avLst>
          </a:prstGeom>
          <a:ln>
            <a:solidFill>
              <a:srgbClr val="D2D71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7200" b="1" dirty="0"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1" y="74711"/>
            <a:ext cx="1847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 flipV="1">
            <a:off x="0" y="701204"/>
            <a:ext cx="9906000" cy="63500"/>
          </a:xfrm>
          <a:prstGeom prst="rect">
            <a:avLst/>
          </a:prstGeom>
          <a:gradFill rotWithShape="0">
            <a:gsLst>
              <a:gs pos="84000">
                <a:srgbClr val="EC06C0"/>
              </a:gs>
              <a:gs pos="0">
                <a:srgbClr val="F5430B"/>
              </a:gs>
              <a:gs pos="69000">
                <a:srgbClr val="43C602"/>
              </a:gs>
              <a:gs pos="47000">
                <a:srgbClr val="FFFF00"/>
              </a:gs>
              <a:gs pos="24000">
                <a:srgbClr val="0070C0"/>
              </a:gs>
              <a:gs pos="100000">
                <a:srgbClr val="7030A0"/>
              </a:gs>
            </a:gsLst>
            <a:lin ang="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lIns="0" tIns="0" rIns="0" bIns="0" anchor="ctr"/>
          <a:lstStyle/>
          <a:p>
            <a:pPr eaLnBrk="1" latinLnBrk="1" hangingPunct="1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 strike="noStrike" cap="none" dirty="0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://linkback.donga.com/images/onebyone.gif?action_id=e275d360bc3d7ad9c25aeeda6b2b45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53600" y="412750"/>
            <a:ext cx="9525" cy="9525"/>
          </a:xfrm>
          <a:prstGeom prst="rect">
            <a:avLst/>
          </a:prstGeom>
          <a:noFill/>
        </p:spPr>
      </p:pic>
      <p:sp>
        <p:nvSpPr>
          <p:cNvPr id="15" name="Shape 189"/>
          <p:cNvSpPr txBox="1"/>
          <p:nvPr/>
        </p:nvSpPr>
        <p:spPr>
          <a:xfrm>
            <a:off x="236400" y="1037225"/>
            <a:ext cx="9526725" cy="3478506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국가통계포털의 고령인구비율에 따르면 최근 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고령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</a:t>
            </a:r>
            <a:r>
              <a:rPr lang="ko-KR" altLang="en-US" sz="18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급속도로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있음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endParaRPr lang="en-US" altLang="ko-KR" sz="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endParaRPr lang="en-US" altLang="ko-KR" sz="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노인실태조사에 따르면 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 노인의 </a:t>
            </a:r>
            <a:r>
              <a:rPr lang="en-US" altLang="ko-KR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15.9%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낙상</a:t>
            </a:r>
            <a:r>
              <a:rPr lang="en-US" altLang="ko-KR" sz="1800" b="1" baseline="30000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경험한 적이 있으며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[2] 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낙상 사고 예방에 하지 운동이 효과가 있다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연구 결과가 존재함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endParaRPr lang="en-US" altLang="ko-KR" sz="2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연구에 따르면 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노인의 악력과 인지기능</a:t>
            </a:r>
            <a:r>
              <a:rPr lang="en-US" altLang="ko-KR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일상 생활 능력에 상관관계가 존재함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[4] 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외국에서도 </a:t>
            </a:r>
            <a:r>
              <a:rPr lang="ko-KR" altLang="en-US" sz="1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악력이 줄어들수록 심혈관계 질환 사망률과 심근경색</a:t>
            </a:r>
            <a:r>
              <a:rPr lang="en-US" altLang="ko-KR" sz="1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뇌졸중 발생률이</a:t>
            </a:r>
            <a:r>
              <a:rPr lang="en-US" altLang="ko-KR" sz="1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한다는 연구 결과가 보고됨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[5] </a:t>
            </a:r>
          </a:p>
        </p:txBody>
      </p:sp>
      <p:sp>
        <p:nvSpPr>
          <p:cNvPr id="16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strike="noStrike" cap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4148" y="4515731"/>
            <a:ext cx="753770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근력 향상을 통해 고령층의 건강에 도움을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있는</a:t>
            </a:r>
            <a:endParaRPr lang="en-US" altLang="ko-KR" sz="18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노인들의 악력 및 하지 운동을 위한 리듬게임</a:t>
            </a:r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콘텐츠를 생각하게 됨</a:t>
            </a:r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1699" y="5968687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1) </a:t>
            </a:r>
            <a:r>
              <a:rPr lang="ko-KR" altLang="en-US" dirty="0"/>
              <a:t>넘어지거나 떨어져서 몸을 다치는 것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ut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i="0" u="none" strike="noStrike" cap="none" baseline="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내용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(1/5)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6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strike="noStrike" cap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01699" y="1627453"/>
            <a:ext cx="4444378" cy="3918531"/>
            <a:chOff x="1693318" y="1047850"/>
            <a:chExt cx="6005060" cy="4911335"/>
          </a:xfrm>
        </p:grpSpPr>
        <p:grpSp>
          <p:nvGrpSpPr>
            <p:cNvPr id="3" name="그룹 2"/>
            <p:cNvGrpSpPr/>
            <p:nvPr/>
          </p:nvGrpSpPr>
          <p:grpSpPr>
            <a:xfrm>
              <a:off x="4696733" y="1047850"/>
              <a:ext cx="3001645" cy="2992927"/>
              <a:chOff x="5071201" y="577587"/>
              <a:chExt cx="3001645" cy="2992927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1201" y="577587"/>
                <a:ext cx="3001645" cy="2992927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6854" y="964828"/>
                <a:ext cx="2717568" cy="1811712"/>
              </a:xfrm>
              <a:prstGeom prst="rect">
                <a:avLst/>
              </a:prstGeom>
            </p:spPr>
          </p:pic>
        </p:grpSp>
        <p:cxnSp>
          <p:nvCxnSpPr>
            <p:cNvPr id="26" name="직선 화살표 연결선 25"/>
            <p:cNvCxnSpPr/>
            <p:nvPr/>
          </p:nvCxnSpPr>
          <p:spPr>
            <a:xfrm flipV="1">
              <a:off x="3256146" y="3122647"/>
              <a:ext cx="1866461" cy="121155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111196">
              <a:off x="3001458" y="1651254"/>
              <a:ext cx="584839" cy="58483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41767">
              <a:off x="2329365" y="2010762"/>
              <a:ext cx="642106" cy="64210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518042">
              <a:off x="3612348" y="1847689"/>
              <a:ext cx="571056" cy="57105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93318" y="1653482"/>
              <a:ext cx="714527" cy="714527"/>
            </a:xfrm>
            <a:prstGeom prst="rect">
              <a:avLst/>
            </a:prstGeom>
          </p:spPr>
        </p:pic>
        <p:cxnSp>
          <p:nvCxnSpPr>
            <p:cNvPr id="28" name="직선 화살표 연결선 27"/>
            <p:cNvCxnSpPr/>
            <p:nvPr/>
          </p:nvCxnSpPr>
          <p:spPr>
            <a:xfrm flipV="1">
              <a:off x="3682019" y="3069337"/>
              <a:ext cx="2212386" cy="258572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4111011" y="3049372"/>
              <a:ext cx="2419412" cy="269370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4531027" y="3069336"/>
              <a:ext cx="2682228" cy="143443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2407845" y="2864184"/>
              <a:ext cx="3006811" cy="3095001"/>
              <a:chOff x="5264410" y="1245367"/>
              <a:chExt cx="2180374" cy="2180374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410" y="1245367"/>
                <a:ext cx="2180374" cy="218037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301092">
                <a:off x="5565004" y="2319343"/>
                <a:ext cx="485070" cy="485070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389488">
                <a:off x="6655017" y="2269459"/>
                <a:ext cx="488577" cy="488577"/>
              </a:xfrm>
              <a:prstGeom prst="rect">
                <a:avLst/>
              </a:prstGeom>
            </p:spPr>
          </p:pic>
        </p:grpSp>
      </p:grpSp>
      <p:sp>
        <p:nvSpPr>
          <p:cNvPr id="48" name="TextBox 47"/>
          <p:cNvSpPr txBox="1"/>
          <p:nvPr/>
        </p:nvSpPr>
        <p:spPr>
          <a:xfrm>
            <a:off x="5104966" y="2506423"/>
            <a:ext cx="4734359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arenBoth"/>
            </a:pPr>
            <a:r>
              <a:rPr lang="ko-KR" altLang="en-US" sz="1600" b="1" dirty="0" smtClean="0">
                <a:latin typeface="+mn-ea"/>
                <a:ea typeface="+mn-ea"/>
              </a:rPr>
              <a:t>사용자는 노래를 선택하여 게임을 실행함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buFontTx/>
              <a:buAutoNum type="arabicParenBoth"/>
            </a:pPr>
            <a:r>
              <a:rPr lang="ko-KR" altLang="en-US" sz="1600" b="1" dirty="0" smtClean="0">
                <a:latin typeface="+mn-ea"/>
              </a:rPr>
              <a:t>게임이 시작되면 노래 박자에 맞는 노트</a:t>
            </a:r>
            <a:r>
              <a:rPr lang="en-US" altLang="ko-KR" sz="1600" b="1" baseline="30000" dirty="0" smtClean="0">
                <a:latin typeface="+mn-ea"/>
              </a:rPr>
              <a:t>1)</a:t>
            </a:r>
            <a:r>
              <a:rPr lang="ko-KR" altLang="en-US" sz="1600" b="1" dirty="0" smtClean="0">
                <a:latin typeface="+mn-ea"/>
              </a:rPr>
              <a:t>들이 나오게 됨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Tx/>
              <a:buAutoNum type="arabicParenBoth"/>
            </a:pPr>
            <a:r>
              <a:rPr lang="ko-KR" altLang="en-US" sz="1600" b="1" dirty="0" smtClean="0">
                <a:latin typeface="+mn-ea"/>
              </a:rPr>
              <a:t>사용자는 </a:t>
            </a:r>
            <a:r>
              <a:rPr lang="ko-KR" altLang="en-US" sz="1600" b="1" dirty="0">
                <a:latin typeface="+mn-ea"/>
              </a:rPr>
              <a:t>노트에 맞춰 악력 및 하지 운동을 </a:t>
            </a:r>
            <a:r>
              <a:rPr lang="ko-KR" altLang="en-US" sz="1600" b="1" dirty="0" smtClean="0">
                <a:latin typeface="+mn-ea"/>
              </a:rPr>
              <a:t>수행함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Tx/>
              <a:buAutoNum type="arabicParenBoth"/>
            </a:pPr>
            <a:r>
              <a:rPr lang="ko-KR" altLang="en-US" sz="1600" b="1" dirty="0" smtClean="0">
                <a:latin typeface="+mn-ea"/>
              </a:rPr>
              <a:t>사용자의 운동 타이밍 정확도에 따라 </a:t>
            </a:r>
            <a:r>
              <a:rPr lang="ko-KR" altLang="en-US" sz="1600" b="1" dirty="0">
                <a:latin typeface="+mn-ea"/>
              </a:rPr>
              <a:t>점수를 </a:t>
            </a:r>
            <a:r>
              <a:rPr lang="ko-KR" altLang="en-US" sz="1600" b="1" dirty="0" smtClean="0">
                <a:latin typeface="+mn-ea"/>
              </a:rPr>
              <a:t>부여함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1100" y="929851"/>
            <a:ext cx="3557188" cy="431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640"/>
              </a:spcBef>
              <a:buClr>
                <a:schemeClr val="dk1"/>
              </a:buClr>
              <a:defRPr lang="ko-KR" altLang="en-US"/>
            </a:pPr>
            <a:r>
              <a:rPr lang="en-US" altLang="ko-KR" sz="1800" b="1" dirty="0">
                <a:latin typeface="+mj-ea"/>
                <a:ea typeface="+mj-ea"/>
                <a:cs typeface="맑은 고딕"/>
              </a:rPr>
              <a:t>1</a:t>
            </a:r>
            <a:r>
              <a:rPr lang="en-US" altLang="ko-KR" sz="1800" b="1" dirty="0" smtClean="0">
                <a:latin typeface="+mj-ea"/>
                <a:ea typeface="+mj-ea"/>
                <a:cs typeface="맑은 고딕"/>
              </a:rPr>
              <a:t>) </a:t>
            </a:r>
            <a:r>
              <a:rPr lang="ko-KR" altLang="en-US" sz="1800" b="1" dirty="0" smtClean="0">
                <a:latin typeface="+mj-ea"/>
                <a:ea typeface="+mj-ea"/>
                <a:cs typeface="맑은 고딕"/>
              </a:rPr>
              <a:t>아이디어 개요</a:t>
            </a:r>
            <a:endParaRPr lang="ko-KR" altLang="en-US" sz="1800" b="1" dirty="0">
              <a:latin typeface="+mj-ea"/>
              <a:ea typeface="+mj-ea"/>
              <a:cs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1699" y="5968687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1) </a:t>
            </a:r>
            <a:r>
              <a:rPr lang="ko-KR" altLang="en-US" dirty="0" smtClean="0"/>
              <a:t>리듬게임에서 사용자의 조작 타이밍을 알려주는 객체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175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i="0" u="none" strike="noStrike" cap="none" baseline="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내용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(2/5)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6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strike="noStrike" cap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22531" r="9530"/>
          <a:stretch/>
        </p:blipFill>
        <p:spPr>
          <a:xfrm>
            <a:off x="5062341" y="2774472"/>
            <a:ext cx="1804417" cy="227585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9982" r="8788"/>
          <a:stretch/>
        </p:blipFill>
        <p:spPr>
          <a:xfrm>
            <a:off x="6866758" y="2774471"/>
            <a:ext cx="2206752" cy="227585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62340" y="5451915"/>
            <a:ext cx="40111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대한재활의학회의 재활 운동 영상</a:t>
            </a:r>
            <a:r>
              <a:rPr lang="ko-KR" altLang="en-US" dirty="0" smtClean="0">
                <a:latin typeface="+mn-ea"/>
                <a:ea typeface="+mn-ea"/>
              </a:rPr>
              <a:t>에서 참고함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9399" y="1564526"/>
            <a:ext cx="4982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 smtClean="0">
                <a:latin typeface="+mj-ea"/>
                <a:ea typeface="+mj-ea"/>
              </a:rPr>
              <a:t>악력 운동</a:t>
            </a:r>
            <a:r>
              <a:rPr lang="en-US" altLang="ko-KR" sz="1600" b="1" dirty="0" smtClean="0">
                <a:latin typeface="+mj-ea"/>
                <a:ea typeface="+mj-ea"/>
              </a:rPr>
              <a:t>: </a:t>
            </a:r>
            <a:r>
              <a:rPr lang="ko-KR" altLang="en-US" sz="1600" b="1" dirty="0" err="1" smtClean="0">
                <a:latin typeface="+mj-ea"/>
                <a:ea typeface="+mj-ea"/>
              </a:rPr>
              <a:t>악력기를</a:t>
            </a:r>
            <a:r>
              <a:rPr lang="ko-KR" altLang="en-US" sz="1600" b="1" dirty="0" smtClean="0">
                <a:latin typeface="+mj-ea"/>
                <a:ea typeface="+mj-ea"/>
              </a:rPr>
              <a:t> 사용하는 운동을 적용하였음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1100" y="1993696"/>
            <a:ext cx="6811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 smtClean="0">
                <a:latin typeface="+mj-ea"/>
                <a:ea typeface="+mj-ea"/>
              </a:rPr>
              <a:t>하지 운동</a:t>
            </a:r>
            <a:r>
              <a:rPr lang="en-US" altLang="ko-KR" sz="1600" b="1" dirty="0" smtClean="0">
                <a:latin typeface="+mj-ea"/>
                <a:ea typeface="+mj-ea"/>
              </a:rPr>
              <a:t>: </a:t>
            </a:r>
            <a:r>
              <a:rPr lang="ko-KR" altLang="en-US" sz="1600" b="1" dirty="0" smtClean="0">
                <a:latin typeface="+mj-ea"/>
                <a:ea typeface="+mj-ea"/>
              </a:rPr>
              <a:t>개인에 따라 가능한 운동 동작이 다를 수 있음을 고려하여 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>
              <a:defRPr lang="ko-KR" altLang="en-US"/>
            </a:pP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atin typeface="+mj-ea"/>
                <a:ea typeface="+mj-ea"/>
              </a:rPr>
              <a:t>                 </a:t>
            </a:r>
            <a:r>
              <a:rPr lang="ko-KR" altLang="en-US" sz="1600" b="1" dirty="0" smtClean="0">
                <a:latin typeface="+mj-ea"/>
                <a:ea typeface="+mj-ea"/>
              </a:rPr>
              <a:t>아래 두 가지 운동을 적용하였음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1" y="2754844"/>
            <a:ext cx="3923242" cy="23137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52891" y="5449045"/>
            <a:ext cx="39898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보건복지부의 노인 신체활동 매뉴얼</a:t>
            </a:r>
            <a:r>
              <a:rPr lang="ko-KR" altLang="en-US" dirty="0" smtClean="0">
                <a:latin typeface="+mn-ea"/>
                <a:ea typeface="+mn-ea"/>
              </a:rPr>
              <a:t>의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동작에서 참고함 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2891" y="3864864"/>
            <a:ext cx="3680197" cy="975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41891" y="3716692"/>
            <a:ext cx="3206496" cy="1222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891" y="5053784"/>
            <a:ext cx="392324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+mn-ea"/>
                <a:ea typeface="+mn-ea"/>
              </a:rPr>
              <a:t>다리를 위로 들어올리는 동작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62340" y="5036907"/>
            <a:ext cx="401116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  <a:ea typeface="+mn-ea"/>
              </a:rPr>
              <a:t>다리를 앞으로 펴는 동작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1100" y="929851"/>
            <a:ext cx="3557188" cy="431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640"/>
              </a:spcBef>
              <a:buClr>
                <a:schemeClr val="dk1"/>
              </a:buClr>
              <a:defRPr lang="ko-KR" altLang="en-US"/>
            </a:pPr>
            <a:r>
              <a:rPr lang="en-US" altLang="ko-KR" sz="1800" b="1" dirty="0">
                <a:latin typeface="+mj-ea"/>
                <a:cs typeface="맑은 고딕"/>
              </a:rPr>
              <a:t>2) </a:t>
            </a:r>
            <a:r>
              <a:rPr lang="ko-KR" altLang="en-US" sz="1800" b="1" dirty="0">
                <a:latin typeface="+mj-ea"/>
                <a:cs typeface="맑은 고딕"/>
              </a:rPr>
              <a:t>게임에 적용된 운동 동작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879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236400" y="3561985"/>
            <a:ext cx="2306220" cy="20444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214256" y="1431556"/>
            <a:ext cx="3877776" cy="41810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i="0" u="none" strike="noStrike" cap="none" baseline="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내용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/5)</a:t>
            </a: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endParaRPr lang="ko-KR" altLang="en-US" sz="2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6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strike="noStrike" cap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1100" y="929851"/>
            <a:ext cx="209582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640"/>
              </a:spcBef>
              <a:buClr>
                <a:schemeClr val="dk1"/>
              </a:buClr>
              <a:defRPr lang="ko-KR" altLang="en-US"/>
            </a:pPr>
            <a:r>
              <a:rPr lang="en-US" altLang="ko-KR" sz="1800" b="1" dirty="0">
                <a:latin typeface="+mj-ea"/>
                <a:ea typeface="+mj-ea"/>
                <a:cs typeface="맑은 고딕"/>
              </a:rPr>
              <a:t>3</a:t>
            </a:r>
            <a:r>
              <a:rPr lang="en-US" altLang="ko-KR" sz="1800" b="1" dirty="0" smtClean="0">
                <a:latin typeface="+mj-ea"/>
                <a:ea typeface="+mj-ea"/>
                <a:cs typeface="맑은 고딕"/>
              </a:rPr>
              <a:t>) </a:t>
            </a:r>
            <a:r>
              <a:rPr lang="ko-KR" altLang="en-US" sz="1800" b="1" dirty="0" smtClean="0">
                <a:latin typeface="+mj-ea"/>
                <a:ea typeface="+mj-ea"/>
                <a:cs typeface="맑은 고딕"/>
              </a:rPr>
              <a:t>시스템 구성도</a:t>
            </a:r>
            <a:endParaRPr lang="ko-KR" altLang="en-US" sz="1800" b="1" dirty="0">
              <a:latin typeface="+mj-ea"/>
              <a:ea typeface="+mj-ea"/>
              <a:cs typeface="맑은 고딕"/>
            </a:endParaRPr>
          </a:p>
        </p:txBody>
      </p:sp>
      <p:pic>
        <p:nvPicPr>
          <p:cNvPr id="12" name="Picture 2" descr="http://linkback.donga.com/images/onebyone.gif?action_id=e275d360bc3d7ad9c25aeeda6b2b45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12923" y="412750"/>
            <a:ext cx="9525" cy="9525"/>
          </a:xfrm>
          <a:prstGeom prst="rect">
            <a:avLst/>
          </a:prstGeom>
          <a:noFill/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5" y="3656597"/>
            <a:ext cx="1556117" cy="155159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07426" y="5116615"/>
            <a:ext cx="214738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게임이 실행되는 컴퓨터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78598" y="4536230"/>
            <a:ext cx="120824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사용자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6" name="TextBox 65"/>
          <p:cNvSpPr txBox="1"/>
          <p:nvPr/>
        </p:nvSpPr>
        <p:spPr>
          <a:xfrm rot="21246196">
            <a:off x="2214648" y="4346090"/>
            <a:ext cx="16937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j-ea"/>
              </a:rPr>
              <a:t>센서 데이터 </a:t>
            </a:r>
            <a:r>
              <a:rPr lang="ko-KR" altLang="en-US" dirty="0">
                <a:latin typeface="+mj-ea"/>
              </a:rPr>
              <a:t>전송</a:t>
            </a:r>
          </a:p>
        </p:txBody>
      </p:sp>
      <p:cxnSp>
        <p:nvCxnSpPr>
          <p:cNvPr id="36" name="직선 화살표 연결선 35"/>
          <p:cNvCxnSpPr>
            <a:stCxn id="83" idx="1"/>
            <a:endCxn id="40" idx="3"/>
          </p:cNvCxnSpPr>
          <p:nvPr/>
        </p:nvCxnSpPr>
        <p:spPr>
          <a:xfrm flipH="1">
            <a:off x="2134022" y="2132817"/>
            <a:ext cx="1339546" cy="22995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1" idx="1"/>
            <a:endCxn id="40" idx="3"/>
          </p:cNvCxnSpPr>
          <p:nvPr/>
        </p:nvCxnSpPr>
        <p:spPr>
          <a:xfrm flipH="1">
            <a:off x="2134022" y="4222625"/>
            <a:ext cx="1834987" cy="20977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473568" y="2757775"/>
            <a:ext cx="335215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악력 운동 컨트롤러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Shape 189"/>
          <p:cNvSpPr txBox="1"/>
          <p:nvPr/>
        </p:nvSpPr>
        <p:spPr>
          <a:xfrm>
            <a:off x="3544090" y="2329666"/>
            <a:ext cx="1411077" cy="317012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아두이노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 프로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1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미니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1" name="Shape 189"/>
          <p:cNvSpPr txBox="1"/>
          <p:nvPr/>
        </p:nvSpPr>
        <p:spPr>
          <a:xfrm>
            <a:off x="4910674" y="2335602"/>
            <a:ext cx="862059" cy="279795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압력 센서</a:t>
            </a:r>
            <a:endParaRPr lang="ko-KR" sz="1100" b="1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473568" y="1533321"/>
            <a:ext cx="3352155" cy="11989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Shape 189"/>
          <p:cNvSpPr txBox="1"/>
          <p:nvPr/>
        </p:nvSpPr>
        <p:spPr>
          <a:xfrm>
            <a:off x="5713767" y="2353727"/>
            <a:ext cx="1078858" cy="309200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블루투스 모듈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57347" y="1636860"/>
            <a:ext cx="892815" cy="736832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6"/>
          <a:srcRect t="23013"/>
          <a:stretch/>
        </p:blipFill>
        <p:spPr>
          <a:xfrm>
            <a:off x="5860145" y="1942525"/>
            <a:ext cx="778824" cy="442276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21" y="1605691"/>
            <a:ext cx="667124" cy="77911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951607" y="5261516"/>
            <a:ext cx="248095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하지 운동 컨트롤러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969009" y="3182998"/>
            <a:ext cx="2463547" cy="20792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Shape 189"/>
          <p:cNvSpPr txBox="1"/>
          <p:nvPr/>
        </p:nvSpPr>
        <p:spPr>
          <a:xfrm>
            <a:off x="3951607" y="3935382"/>
            <a:ext cx="1411077" cy="317012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아두이노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 프로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1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미니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94" name="Shape 189"/>
          <p:cNvSpPr txBox="1"/>
          <p:nvPr/>
        </p:nvSpPr>
        <p:spPr>
          <a:xfrm>
            <a:off x="4144577" y="4928934"/>
            <a:ext cx="946972" cy="279795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가속도 센서</a:t>
            </a:r>
            <a:endParaRPr lang="ko-KR" sz="1100" b="1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96" name="Shape 189"/>
          <p:cNvSpPr txBox="1"/>
          <p:nvPr/>
        </p:nvSpPr>
        <p:spPr>
          <a:xfrm>
            <a:off x="5255856" y="3961014"/>
            <a:ext cx="1078858" cy="309200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블루투스 모듈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64864" y="3242576"/>
            <a:ext cx="892815" cy="73683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6"/>
          <a:srcRect t="23013"/>
          <a:stretch/>
        </p:blipFill>
        <p:spPr>
          <a:xfrm>
            <a:off x="5402234" y="3549812"/>
            <a:ext cx="778824" cy="442276"/>
          </a:xfrm>
          <a:prstGeom prst="rect">
            <a:avLst/>
          </a:prstGeom>
        </p:spPr>
      </p:pic>
      <p:pic>
        <p:nvPicPr>
          <p:cNvPr id="99" name="Picture 4" descr="ADXL345(ê°ìë ì¼ì)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/>
          <a:srcRect l="5097" t="6694" r="37466" b="30205"/>
          <a:stretch/>
        </p:blipFill>
        <p:spPr>
          <a:xfrm>
            <a:off x="4191772" y="4295337"/>
            <a:ext cx="763614" cy="629175"/>
          </a:xfrm>
          <a:prstGeom prst="rect">
            <a:avLst/>
          </a:prstGeom>
          <a:noFill/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043" y="4263247"/>
            <a:ext cx="845161" cy="712001"/>
          </a:xfrm>
          <a:prstGeom prst="rect">
            <a:avLst/>
          </a:prstGeom>
        </p:spPr>
      </p:pic>
      <p:sp>
        <p:nvSpPr>
          <p:cNvPr id="101" name="Shape 189"/>
          <p:cNvSpPr txBox="1"/>
          <p:nvPr/>
        </p:nvSpPr>
        <p:spPr>
          <a:xfrm>
            <a:off x="5377043" y="4948737"/>
            <a:ext cx="876673" cy="295872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거리 센서</a:t>
            </a:r>
            <a:endParaRPr lang="ko-KR" sz="1100" b="1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7789563" y="2081632"/>
            <a:ext cx="1598025" cy="2454598"/>
            <a:chOff x="7749309" y="2505228"/>
            <a:chExt cx="1598025" cy="245459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5" r="13610"/>
            <a:stretch/>
          </p:blipFill>
          <p:spPr>
            <a:xfrm>
              <a:off x="7749309" y="2505228"/>
              <a:ext cx="1597891" cy="245459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01092">
              <a:off x="7769208" y="3642962"/>
              <a:ext cx="492117" cy="5460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9488">
              <a:off x="8851658" y="3675244"/>
              <a:ext cx="495676" cy="55002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7938343" y="3678741"/>
              <a:ext cx="293348" cy="21189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79096" y="4587077"/>
              <a:ext cx="216850" cy="178757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rgbClr val="002060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566843" y="4587077"/>
              <a:ext cx="216850" cy="178757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rgbClr val="002060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853241" y="3678740"/>
              <a:ext cx="293348" cy="21189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 rot="18105398">
            <a:off x="1911790" y="2817180"/>
            <a:ext cx="15867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j-ea"/>
                <a:ea typeface="+mj-ea"/>
              </a:rPr>
              <a:t>센서 데이터 전송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324435" y="1425377"/>
            <a:ext cx="2454793" cy="41810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194085" y="5624692"/>
            <a:ext cx="27154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사용자는 컨트롤러를 착용한 채</a:t>
            </a:r>
            <a:endParaRPr lang="en-US" altLang="ko-KR" dirty="0" smtClean="0">
              <a:latin typeface="+mn-ea"/>
              <a:ea typeface="+mn-ea"/>
            </a:endParaRPr>
          </a:p>
          <a:p>
            <a:pPr algn="ctr"/>
            <a:r>
              <a:rPr lang="ko-KR" altLang="en-US" dirty="0" smtClean="0">
                <a:latin typeface="+mn-ea"/>
                <a:ea typeface="+mn-ea"/>
              </a:rPr>
              <a:t>운동을 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214255" y="5623973"/>
            <a:ext cx="387777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컨트롤러에서는 사용자의 운동을 센서를 통해 측정하고 데이터를 블루투스를 통해 전송함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36399" y="5602009"/>
            <a:ext cx="230622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컴퓨터는 데이터를 받아</a:t>
            </a:r>
            <a:endParaRPr lang="en-US" altLang="ko-KR" dirty="0" smtClean="0">
              <a:latin typeface="+mn-ea"/>
              <a:ea typeface="+mn-ea"/>
            </a:endParaRPr>
          </a:p>
          <a:p>
            <a:pPr algn="ctr"/>
            <a:r>
              <a:rPr lang="ko-KR" altLang="en-US" dirty="0" smtClean="0">
                <a:latin typeface="+mn-ea"/>
                <a:ea typeface="+mn-ea"/>
              </a:rPr>
              <a:t>게임에 사용함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026" name="Picture 2" descr="https://t1.daumcdn.net/cfile/tistory/2410D73B578D8DDF07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0" t="25049" r="12483" b="28680"/>
          <a:stretch/>
        </p:blipFill>
        <p:spPr bwMode="auto">
          <a:xfrm>
            <a:off x="409813" y="1473425"/>
            <a:ext cx="18923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1389510" y="2421223"/>
            <a:ext cx="0" cy="114076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8044" y="2729994"/>
            <a:ext cx="16911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  <a:ea typeface="+mn-ea"/>
              </a:rPr>
              <a:t>사용자 데이터 </a:t>
            </a:r>
            <a:endParaRPr lang="en-US" altLang="ko-KR" dirty="0" smtClean="0">
              <a:latin typeface="+mn-ea"/>
              <a:ea typeface="+mn-ea"/>
            </a:endParaRPr>
          </a:p>
          <a:p>
            <a:pPr algn="ctr"/>
            <a:r>
              <a:rPr lang="ko-KR" altLang="en-US" dirty="0" smtClean="0">
                <a:latin typeface="+mn-ea"/>
                <a:ea typeface="+mn-ea"/>
              </a:rPr>
              <a:t>저장 및 가져오기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6400" y="1421309"/>
            <a:ext cx="2306220" cy="9999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6400" y="2069515"/>
            <a:ext cx="230621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데이터 베이스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>
            <a:stCxn id="48" idx="1"/>
            <a:endCxn id="91" idx="3"/>
          </p:cNvCxnSpPr>
          <p:nvPr/>
        </p:nvCxnSpPr>
        <p:spPr>
          <a:xfrm flipH="1" flipV="1">
            <a:off x="6432556" y="4222625"/>
            <a:ext cx="1886794" cy="3023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2" idx="1"/>
            <a:endCxn id="83" idx="3"/>
          </p:cNvCxnSpPr>
          <p:nvPr/>
        </p:nvCxnSpPr>
        <p:spPr>
          <a:xfrm flipH="1" flipV="1">
            <a:off x="6825723" y="2132817"/>
            <a:ext cx="1152874" cy="12282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슬라이드 번호 개체 틀 1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027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8" y="1402799"/>
            <a:ext cx="3087471" cy="4643717"/>
          </a:xfrm>
          <a:prstGeom prst="rect">
            <a:avLst/>
          </a:prstGeom>
        </p:spPr>
      </p:pic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내용</a:t>
            </a:r>
            <a:r>
              <a:rPr lang="en-US" altLang="ko-KR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(4/5)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pic>
        <p:nvPicPr>
          <p:cNvPr id="1026" name="Picture 2" descr="http://linkback.donga.com/images/onebyone.gif?action_id=e275d360bc3d7ad9c25aeeda6b2b455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12923" y="412750"/>
            <a:ext cx="9525" cy="9525"/>
          </a:xfrm>
          <a:prstGeom prst="rect">
            <a:avLst/>
          </a:prstGeom>
          <a:noFill/>
        </p:spPr>
      </p:pic>
      <p:sp>
        <p:nvSpPr>
          <p:cNvPr id="17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0900" y="4508499"/>
            <a:ext cx="687053" cy="60158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159881" y="4508499"/>
            <a:ext cx="748419" cy="57999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9288" y="3294827"/>
            <a:ext cx="300919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악력 운동 컨트롤러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92302" y="5906855"/>
            <a:ext cx="333014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하지 운동 컨트롤러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>
            <a:stCxn id="39" idx="3"/>
            <a:endCxn id="16" idx="1"/>
          </p:cNvCxnSpPr>
          <p:nvPr/>
        </p:nvCxnSpPr>
        <p:spPr>
          <a:xfrm flipV="1">
            <a:off x="3251796" y="2310446"/>
            <a:ext cx="380404" cy="761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rcRect b="27455"/>
          <a:stretch/>
        </p:blipFill>
        <p:spPr>
          <a:xfrm>
            <a:off x="7468897" y="2458649"/>
            <a:ext cx="581598" cy="500735"/>
          </a:xfrm>
          <a:prstGeom prst="rect">
            <a:avLst/>
          </a:prstGeom>
        </p:spPr>
      </p:pic>
      <p:sp>
        <p:nvSpPr>
          <p:cNvPr id="55" name="Shape 189"/>
          <p:cNvSpPr txBox="1"/>
          <p:nvPr/>
        </p:nvSpPr>
        <p:spPr>
          <a:xfrm>
            <a:off x="6362825" y="2029083"/>
            <a:ext cx="1411077" cy="317012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아두이노</a:t>
            </a:r>
            <a:r>
              <a:rPr lang="ko-KR" alt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 프로</a:t>
            </a:r>
            <a:r>
              <a:rPr lang="en-US" altLang="ko-KR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미니</a:t>
            </a:r>
            <a:endParaRPr lang="ko-KR" altLang="en-US" sz="11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56" name="Shape 189"/>
          <p:cNvSpPr txBox="1"/>
          <p:nvPr/>
        </p:nvSpPr>
        <p:spPr>
          <a:xfrm>
            <a:off x="7951013" y="2035019"/>
            <a:ext cx="862059" cy="279795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압력 센서</a:t>
            </a:r>
            <a:endParaRPr lang="ko-KR" sz="1100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57" name="Shape 189"/>
          <p:cNvSpPr txBox="1"/>
          <p:nvPr/>
        </p:nvSpPr>
        <p:spPr>
          <a:xfrm>
            <a:off x="7525561" y="2915397"/>
            <a:ext cx="652501" cy="295872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배터리</a:t>
            </a:r>
            <a:endParaRPr lang="ko-KR" sz="1100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292303" y="1232738"/>
            <a:ext cx="3006185" cy="2041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Shape 189"/>
          <p:cNvSpPr txBox="1"/>
          <p:nvPr/>
        </p:nvSpPr>
        <p:spPr>
          <a:xfrm>
            <a:off x="6341604" y="2902069"/>
            <a:ext cx="1078858" cy="309200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블루투스 모듈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76082" y="1336277"/>
            <a:ext cx="892815" cy="736832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rcRect t="23013"/>
          <a:stretch/>
        </p:blipFill>
        <p:spPr>
          <a:xfrm>
            <a:off x="6487982" y="2490867"/>
            <a:ext cx="778824" cy="442276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256" y="1305108"/>
            <a:ext cx="667124" cy="77911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6309705" y="3856476"/>
            <a:ext cx="3312743" cy="2046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/>
          <a:srcRect b="27455"/>
          <a:stretch/>
        </p:blipFill>
        <p:spPr>
          <a:xfrm>
            <a:off x="7724188" y="4982463"/>
            <a:ext cx="581598" cy="500735"/>
          </a:xfrm>
          <a:prstGeom prst="rect">
            <a:avLst/>
          </a:prstGeom>
        </p:spPr>
      </p:pic>
      <p:sp>
        <p:nvSpPr>
          <p:cNvPr id="71" name="Shape 189"/>
          <p:cNvSpPr txBox="1"/>
          <p:nvPr/>
        </p:nvSpPr>
        <p:spPr>
          <a:xfrm>
            <a:off x="6292303" y="4608861"/>
            <a:ext cx="1411077" cy="317012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아두이노</a:t>
            </a:r>
            <a:r>
              <a:rPr lang="ko-KR" alt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 프로</a:t>
            </a:r>
            <a:r>
              <a:rPr lang="en-US" altLang="ko-KR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미니</a:t>
            </a:r>
            <a:endParaRPr lang="ko-KR" altLang="en-US" sz="11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72" name="Shape 189"/>
          <p:cNvSpPr txBox="1"/>
          <p:nvPr/>
        </p:nvSpPr>
        <p:spPr>
          <a:xfrm>
            <a:off x="7649688" y="4624727"/>
            <a:ext cx="946972" cy="279795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가속도 센서</a:t>
            </a:r>
            <a:endParaRPr lang="ko-KR" sz="1100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73" name="Shape 189"/>
          <p:cNvSpPr txBox="1"/>
          <p:nvPr/>
        </p:nvSpPr>
        <p:spPr>
          <a:xfrm>
            <a:off x="7780852" y="5439211"/>
            <a:ext cx="652501" cy="295872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배터리</a:t>
            </a:r>
            <a:endParaRPr lang="ko-KR" sz="1100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75" name="Shape 189"/>
          <p:cNvSpPr txBox="1"/>
          <p:nvPr/>
        </p:nvSpPr>
        <p:spPr>
          <a:xfrm>
            <a:off x="6404765" y="5503419"/>
            <a:ext cx="1078858" cy="309200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블루투스 모듈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05560" y="3916055"/>
            <a:ext cx="892815" cy="73683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7"/>
          <a:srcRect t="23013"/>
          <a:stretch/>
        </p:blipFill>
        <p:spPr>
          <a:xfrm>
            <a:off x="6551143" y="5092217"/>
            <a:ext cx="778824" cy="442276"/>
          </a:xfrm>
          <a:prstGeom prst="rect">
            <a:avLst/>
          </a:prstGeom>
        </p:spPr>
      </p:pic>
      <p:pic>
        <p:nvPicPr>
          <p:cNvPr id="87" name="Picture 4" descr="ADXL345(ê°ìë ì¼ì)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/>
          <a:srcRect l="5097" t="6694" r="37466" b="30205"/>
          <a:stretch/>
        </p:blipFill>
        <p:spPr>
          <a:xfrm>
            <a:off x="7696883" y="3991130"/>
            <a:ext cx="763614" cy="629175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90500" y="2073109"/>
            <a:ext cx="796785" cy="828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88716" y="2045003"/>
            <a:ext cx="763080" cy="683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48" name="직선 화살표 연결선 47"/>
          <p:cNvCxnSpPr>
            <a:stCxn id="40" idx="3"/>
            <a:endCxn id="20" idx="1"/>
          </p:cNvCxnSpPr>
          <p:nvPr/>
        </p:nvCxnSpPr>
        <p:spPr>
          <a:xfrm>
            <a:off x="2908300" y="4798499"/>
            <a:ext cx="736600" cy="5949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0782" y="3939067"/>
            <a:ext cx="845161" cy="712001"/>
          </a:xfrm>
          <a:prstGeom prst="rect">
            <a:avLst/>
          </a:prstGeom>
        </p:spPr>
      </p:pic>
      <p:sp>
        <p:nvSpPr>
          <p:cNvPr id="44" name="Shape 189"/>
          <p:cNvSpPr txBox="1"/>
          <p:nvPr/>
        </p:nvSpPr>
        <p:spPr>
          <a:xfrm>
            <a:off x="8620782" y="4624557"/>
            <a:ext cx="876673" cy="295872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거리 센서</a:t>
            </a:r>
            <a:endParaRPr lang="ko-KR" sz="1100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1"/>
          <a:srcRect t="15015" b="19705"/>
          <a:stretch/>
        </p:blipFill>
        <p:spPr>
          <a:xfrm>
            <a:off x="8282202" y="2293653"/>
            <a:ext cx="896525" cy="683491"/>
          </a:xfrm>
          <a:prstGeom prst="rect">
            <a:avLst/>
          </a:prstGeom>
        </p:spPr>
      </p:pic>
      <p:sp>
        <p:nvSpPr>
          <p:cNvPr id="51" name="Shape 189"/>
          <p:cNvSpPr txBox="1"/>
          <p:nvPr/>
        </p:nvSpPr>
        <p:spPr>
          <a:xfrm>
            <a:off x="8426206" y="2934595"/>
            <a:ext cx="752521" cy="316213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충전모듈</a:t>
            </a:r>
            <a:endParaRPr lang="ko-KR" sz="1100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1"/>
          <a:srcRect t="15015" b="19705"/>
          <a:stretch/>
        </p:blipFill>
        <p:spPr>
          <a:xfrm>
            <a:off x="8531451" y="4888731"/>
            <a:ext cx="896525" cy="683491"/>
          </a:xfrm>
          <a:prstGeom prst="rect">
            <a:avLst/>
          </a:prstGeom>
        </p:spPr>
      </p:pic>
      <p:sp>
        <p:nvSpPr>
          <p:cNvPr id="65" name="Shape 189"/>
          <p:cNvSpPr txBox="1"/>
          <p:nvPr/>
        </p:nvSpPr>
        <p:spPr>
          <a:xfrm>
            <a:off x="8675455" y="5529673"/>
            <a:ext cx="752521" cy="316213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ko-KR" altLang="en-US" sz="11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  <a:sym typeface="Times New Roman"/>
              </a:rPr>
              <a:t>충전모듈</a:t>
            </a:r>
            <a:endParaRPr lang="ko-KR" sz="1100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1100" y="929851"/>
            <a:ext cx="27231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640"/>
              </a:spcBef>
              <a:buClr>
                <a:schemeClr val="dk1"/>
              </a:buClr>
              <a:defRPr lang="ko-KR" altLang="en-US"/>
            </a:pPr>
            <a:r>
              <a:rPr lang="en-US" altLang="ko-KR" sz="1800" b="1" dirty="0">
                <a:latin typeface="+mj-ea"/>
                <a:ea typeface="+mj-ea"/>
                <a:cs typeface="맑은 고딕"/>
              </a:rPr>
              <a:t>4</a:t>
            </a:r>
            <a:r>
              <a:rPr lang="en-US" altLang="ko-KR" sz="1800" b="1" dirty="0" smtClean="0">
                <a:latin typeface="+mj-ea"/>
                <a:ea typeface="+mj-ea"/>
                <a:cs typeface="맑은 고딕"/>
              </a:rPr>
              <a:t>) </a:t>
            </a:r>
            <a:r>
              <a:rPr lang="ko-KR" altLang="en-US" sz="1800" b="1" dirty="0" smtClean="0">
                <a:latin typeface="+mj-ea"/>
                <a:ea typeface="+mj-ea"/>
                <a:cs typeface="맑은 고딕"/>
              </a:rPr>
              <a:t>하드웨어 세부 설명</a:t>
            </a:r>
            <a:endParaRPr lang="ko-KR" altLang="en-US" sz="1800" b="1" dirty="0">
              <a:latin typeface="+mj-ea"/>
              <a:ea typeface="+mj-ea"/>
              <a:cs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6743" y="6077260"/>
            <a:ext cx="3450062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착용 사진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7</a:t>
            </a:fld>
            <a:endParaRPr 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2"/>
          <a:srcRect l="4805" t="5372"/>
          <a:stretch/>
        </p:blipFill>
        <p:spPr>
          <a:xfrm>
            <a:off x="3632200" y="1346199"/>
            <a:ext cx="2568972" cy="19284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3"/>
          <a:srcRect l="2995"/>
          <a:stretch/>
        </p:blipFill>
        <p:spPr>
          <a:xfrm>
            <a:off x="3644900" y="3835743"/>
            <a:ext cx="2543473" cy="204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9811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내용</a:t>
            </a:r>
            <a:r>
              <a:rPr lang="en-US" altLang="ko-KR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(4/5)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pic>
        <p:nvPicPr>
          <p:cNvPr id="1026" name="Picture 2" descr="http://linkback.donga.com/images/onebyone.gif?action_id=e275d360bc3d7ad9c25aeeda6b2b45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12923" y="412750"/>
            <a:ext cx="9525" cy="9525"/>
          </a:xfrm>
          <a:prstGeom prst="rect">
            <a:avLst/>
          </a:prstGeom>
          <a:noFill/>
        </p:spPr>
      </p:pic>
      <p:sp>
        <p:nvSpPr>
          <p:cNvPr id="17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385" y="3871054"/>
            <a:ext cx="446787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악력 운동 컨트롤러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59670" y="3867452"/>
            <a:ext cx="460136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하지 운동 컨트롤러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1100" y="929851"/>
            <a:ext cx="27231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640"/>
              </a:spcBef>
              <a:buClr>
                <a:schemeClr val="dk1"/>
              </a:buClr>
              <a:defRPr lang="ko-KR" altLang="en-US"/>
            </a:pPr>
            <a:r>
              <a:rPr lang="en-US" altLang="ko-KR" sz="1800" b="1" dirty="0">
                <a:latin typeface="+mj-ea"/>
                <a:ea typeface="+mj-ea"/>
                <a:cs typeface="맑은 고딕"/>
              </a:rPr>
              <a:t>4</a:t>
            </a:r>
            <a:r>
              <a:rPr lang="en-US" altLang="ko-KR" sz="1800" b="1" dirty="0" smtClean="0">
                <a:latin typeface="+mj-ea"/>
                <a:ea typeface="+mj-ea"/>
                <a:cs typeface="맑은 고딕"/>
              </a:rPr>
              <a:t>) </a:t>
            </a:r>
            <a:r>
              <a:rPr lang="ko-KR" altLang="en-US" sz="1800" b="1" dirty="0" smtClean="0">
                <a:latin typeface="+mj-ea"/>
                <a:ea typeface="+mj-ea"/>
                <a:cs typeface="맑은 고딕"/>
              </a:rPr>
              <a:t>하드웨어 세부 설명</a:t>
            </a:r>
            <a:endParaRPr lang="ko-KR" altLang="en-US" sz="1800" b="1" dirty="0">
              <a:latin typeface="+mj-ea"/>
              <a:ea typeface="+mj-ea"/>
              <a:cs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670" y="2166952"/>
            <a:ext cx="2147700" cy="1712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84" y="2166952"/>
            <a:ext cx="2227541" cy="1712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6775" y="4778971"/>
            <a:ext cx="817245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 err="1" smtClean="0">
                <a:latin typeface="+mn-ea"/>
                <a:ea typeface="+mn-ea"/>
              </a:rPr>
              <a:t>아두이노</a:t>
            </a:r>
            <a:r>
              <a:rPr lang="ko-KR" altLang="en-US" sz="1800" b="1" dirty="0" smtClean="0">
                <a:latin typeface="+mn-ea"/>
                <a:ea typeface="+mn-ea"/>
              </a:rPr>
              <a:t> 및 센서 모듈들을 </a:t>
            </a:r>
            <a:r>
              <a:rPr lang="en-US" altLang="ko-KR" sz="1800" b="1" dirty="0" smtClean="0">
                <a:latin typeface="+mn-ea"/>
                <a:ea typeface="+mn-ea"/>
              </a:rPr>
              <a:t>PCB </a:t>
            </a:r>
            <a:r>
              <a:rPr lang="ko-KR" altLang="en-US" sz="1800" b="1" dirty="0" smtClean="0">
                <a:latin typeface="+mn-ea"/>
                <a:ea typeface="+mn-ea"/>
              </a:rPr>
              <a:t>보드 위에 납땜하여 크기를 줄이고 연결 안정성을 높임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atin typeface="+mn-ea"/>
                <a:ea typeface="+mn-ea"/>
              </a:rPr>
              <a:t>3D </a:t>
            </a:r>
            <a:r>
              <a:rPr lang="ko-KR" altLang="en-US" sz="1800" b="1" dirty="0" smtClean="0">
                <a:latin typeface="+mn-ea"/>
                <a:ea typeface="+mn-ea"/>
              </a:rPr>
              <a:t>프린터로 케이스를 제작함</a:t>
            </a:r>
            <a:endParaRPr lang="en-US" altLang="ko-KR" sz="1800" b="1" dirty="0" smtClean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370" y="2126360"/>
            <a:ext cx="2453663" cy="17526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827" y="2166952"/>
            <a:ext cx="2248436" cy="171202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9975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81422"/>
              </p:ext>
            </p:extLst>
          </p:nvPr>
        </p:nvGraphicFramePr>
        <p:xfrm>
          <a:off x="271099" y="1572056"/>
          <a:ext cx="9341824" cy="4442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0912">
                  <a:extLst>
                    <a:ext uri="{9D8B030D-6E8A-4147-A177-3AD203B41FA5}">
                      <a16:colId xmlns:a16="http://schemas.microsoft.com/office/drawing/2014/main" val="1081414232"/>
                    </a:ext>
                  </a:extLst>
                </a:gridCol>
                <a:gridCol w="4670912">
                  <a:extLst>
                    <a:ext uri="{9D8B030D-6E8A-4147-A177-3AD203B41FA5}">
                      <a16:colId xmlns:a16="http://schemas.microsoft.com/office/drawing/2014/main" val="2945970699"/>
                    </a:ext>
                  </a:extLst>
                </a:gridCol>
              </a:tblGrid>
              <a:tr h="35157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002856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게임 로그인 화면</a:t>
                      </a:r>
                      <a:endParaRPr lang="en-US" altLang="ko-KR" sz="1800" b="1" dirty="0" smtClean="0"/>
                    </a:p>
                    <a:p>
                      <a:pPr algn="ctr" latinLnBrk="1"/>
                      <a:r>
                        <a:rPr lang="en-US" altLang="ko-KR" sz="1800" b="0" dirty="0" smtClean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800" b="0" dirty="0" smtClean="0">
                          <a:latin typeface="+mn-ea"/>
                          <a:ea typeface="+mn-ea"/>
                        </a:rPr>
                        <a:t>에 저장된 사용자 정보를 불러와</a:t>
                      </a:r>
                      <a:r>
                        <a:rPr lang="ko-KR" altLang="en-US" sz="1800" b="0" baseline="0" dirty="0" smtClean="0">
                          <a:latin typeface="+mn-ea"/>
                          <a:ea typeface="+mn-ea"/>
                        </a:rPr>
                        <a:t> 표시함</a:t>
                      </a:r>
                      <a:endParaRPr lang="en-US" altLang="ko-KR" sz="180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게임 모드 선택 화면</a:t>
                      </a:r>
                      <a:endParaRPr lang="en-US" altLang="ko-KR" sz="1800" b="1" dirty="0" smtClean="0"/>
                    </a:p>
                    <a:p>
                      <a:pPr algn="ctr" latinLnBrk="1"/>
                      <a:r>
                        <a:rPr lang="ko-KR" altLang="en-US" sz="1800" b="0" dirty="0" smtClean="0">
                          <a:latin typeface="+mn-ea"/>
                          <a:ea typeface="+mn-ea"/>
                        </a:rPr>
                        <a:t>하지 운동 동작을 선택할 수 있음</a:t>
                      </a:r>
                      <a:endParaRPr lang="en-US" altLang="ko-KR" sz="180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511026"/>
                  </a:ext>
                </a:extLst>
              </a:tr>
            </a:tbl>
          </a:graphicData>
        </a:graphic>
      </p:graphicFrame>
      <p:sp>
        <p:nvSpPr>
          <p:cNvPr id="186" name="Shape 186"/>
          <p:cNvSpPr/>
          <p:nvPr/>
        </p:nvSpPr>
        <p:spPr>
          <a:xfrm>
            <a:off x="0" y="0"/>
            <a:ext cx="9906000" cy="701699"/>
          </a:xfrm>
          <a:prstGeom prst="rect">
            <a:avLst/>
          </a:prstGeom>
          <a:gradFill>
            <a:gsLst>
              <a:gs pos="0">
                <a:srgbClr val="FFC1C1"/>
              </a:gs>
              <a:gs pos="31000">
                <a:srgbClr val="CCECFF"/>
              </a:gs>
              <a:gs pos="58000">
                <a:srgbClr val="FFFFCC"/>
              </a:gs>
              <a:gs pos="81000">
                <a:srgbClr val="CCFF99"/>
              </a:gs>
              <a:gs pos="100000">
                <a:srgbClr val="CCFF99"/>
              </a:gs>
            </a:gsLst>
            <a:lin ang="2700006" scaled="0"/>
          </a:gradFill>
          <a:ln>
            <a:noFill/>
          </a:ln>
        </p:spPr>
        <p:txBody>
          <a:bodyPr lIns="91424" tIns="45700" rIns="91424" bIns="45700" anchor="ctr" anchorCtr="0">
            <a:noAutofit/>
          </a:bodyPr>
          <a:lstStyle/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2000" i="0" u="none">
              <a:solidFill>
                <a:schemeClr val="dk1"/>
              </a:solidFill>
              <a:latin typeface="+mj-ea"/>
              <a:ea typeface="+mj-ea"/>
              <a:cs typeface="Times New Roman"/>
              <a:sym typeface="Times New Roman"/>
            </a:endParaRPr>
          </a:p>
        </p:txBody>
      </p:sp>
      <p:sp>
        <p:nvSpPr>
          <p:cNvPr id="7" name="Shape 189"/>
          <p:cNvSpPr txBox="1"/>
          <p:nvPr/>
        </p:nvSpPr>
        <p:spPr>
          <a:xfrm>
            <a:off x="236400" y="115888"/>
            <a:ext cx="9669600" cy="461699"/>
          </a:xfrm>
          <a:prstGeom prst="rect">
            <a:avLst/>
          </a:prstGeom>
          <a:noFill/>
          <a:ln>
            <a:noFill/>
          </a:ln>
        </p:spPr>
        <p:txBody>
          <a:bodyPr lIns="91424" tIns="45700" rIns="91424" bIns="45700" anchor="t" anchorCtr="0">
            <a:noAutofit/>
          </a:bodyPr>
          <a:lstStyle/>
          <a:p>
            <a:pPr>
              <a:buClr>
                <a:schemeClr val="dk1"/>
              </a:buClr>
              <a:defRPr lang="ko-KR" altLang="en-US"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내용</a:t>
            </a:r>
            <a:r>
              <a:rPr lang="en-US" altLang="ko-KR" sz="2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(5/5)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  <p:pic>
        <p:nvPicPr>
          <p:cNvPr id="1026" name="Picture 2" descr="http://linkback.donga.com/images/onebyone.gif?action_id=e275d360bc3d7ad9c25aeeda6b2b45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612923" y="412750"/>
            <a:ext cx="9525" cy="9525"/>
          </a:xfrm>
          <a:prstGeom prst="rect">
            <a:avLst/>
          </a:prstGeom>
          <a:noFill/>
        </p:spPr>
      </p:pic>
      <p:sp>
        <p:nvSpPr>
          <p:cNvPr id="17" name="Shape 187"/>
          <p:cNvSpPr/>
          <p:nvPr/>
        </p:nvSpPr>
        <p:spPr>
          <a:xfrm rot="10800000" flipH="1">
            <a:off x="0" y="701101"/>
            <a:ext cx="9906000" cy="63598"/>
          </a:xfrm>
          <a:prstGeom prst="rect">
            <a:avLst/>
          </a:prstGeom>
          <a:gradFill>
            <a:gsLst>
              <a:gs pos="0">
                <a:srgbClr val="F5430B"/>
              </a:gs>
              <a:gs pos="24000">
                <a:srgbClr val="0070C0"/>
              </a:gs>
              <a:gs pos="47000">
                <a:srgbClr val="FFFF00"/>
              </a:gs>
              <a:gs pos="69000">
                <a:srgbClr val="43C602"/>
              </a:gs>
              <a:gs pos="84000">
                <a:srgbClr val="EC06C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lang="ko-KR" sz="1800" i="0" u="none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1100" y="929851"/>
            <a:ext cx="27231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640"/>
              </a:spcBef>
              <a:buClr>
                <a:schemeClr val="dk1"/>
              </a:buClr>
              <a:defRPr lang="ko-KR" altLang="en-US"/>
            </a:pPr>
            <a:r>
              <a:rPr lang="en-US" altLang="ko-KR" sz="1800" b="1" dirty="0" smtClean="0">
                <a:latin typeface="+mj-ea"/>
                <a:ea typeface="+mj-ea"/>
                <a:cs typeface="맑은 고딕"/>
              </a:rPr>
              <a:t>5) </a:t>
            </a:r>
            <a:r>
              <a:rPr lang="ko-KR" altLang="en-US" sz="1800" b="1" dirty="0" smtClean="0">
                <a:latin typeface="+mj-ea"/>
                <a:ea typeface="+mj-ea"/>
                <a:cs typeface="맑은 고딕"/>
              </a:rPr>
              <a:t>소프트웨어 세부 설명</a:t>
            </a:r>
            <a:endParaRPr lang="ko-KR" altLang="en-US" sz="1800" b="1" dirty="0">
              <a:latin typeface="+mj-ea"/>
              <a:ea typeface="+mj-ea"/>
              <a:cs typeface="맑은 고딕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dk1"/>
                </a:buClr>
                <a:buSzPct val="25000"/>
                <a:buFont typeface="Arial"/>
                <a:buNone/>
              </a:pPr>
              <a:t>9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7" y="1714501"/>
            <a:ext cx="4314060" cy="3238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714502"/>
            <a:ext cx="430752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7840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1410</Words>
  <Application>Microsoft Office PowerPoint</Application>
  <PresentationFormat>A4 용지(210x297mm)</PresentationFormat>
  <Paragraphs>261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굴림</vt:lpstr>
      <vt:lpstr>맑은 고딕</vt:lpstr>
      <vt:lpstr>바탕체</vt:lpstr>
      <vt:lpstr>Arial</vt:lpstr>
      <vt:lpstr>Times New Roman</vt:lpstr>
      <vt:lpstr>Wingdings</vt:lpstr>
      <vt:lpstr>기본 디자인</vt:lpstr>
      <vt:lpstr>노인들의 악력 및 하지 운동을 위한 리듬게임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HILAB 학부 2팀 세미나</dc:title>
  <dc:creator>JunHo_Bang</dc:creator>
  <cp:lastModifiedBy>Windows 사용자</cp:lastModifiedBy>
  <cp:revision>827</cp:revision>
  <dcterms:modified xsi:type="dcterms:W3CDTF">2019-09-22T13:00:09Z</dcterms:modified>
</cp:coreProperties>
</file>